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8"/>
  </p:notesMasterIdLst>
  <p:sldIdLst>
    <p:sldId id="260" r:id="rId3"/>
    <p:sldId id="257" r:id="rId4"/>
    <p:sldId id="258" r:id="rId5"/>
    <p:sldId id="259" r:id="rId6"/>
    <p:sldId id="272" r:id="rId7"/>
    <p:sldId id="273" r:id="rId8"/>
    <p:sldId id="274" r:id="rId9"/>
    <p:sldId id="277" r:id="rId10"/>
    <p:sldId id="275" r:id="rId11"/>
    <p:sldId id="276" r:id="rId12"/>
    <p:sldId id="282" r:id="rId13"/>
    <p:sldId id="280" r:id="rId14"/>
    <p:sldId id="281" r:id="rId15"/>
    <p:sldId id="261" r:id="rId16"/>
    <p:sldId id="262" r:id="rId17"/>
    <p:sldId id="263" r:id="rId18"/>
    <p:sldId id="264" r:id="rId19"/>
    <p:sldId id="278" r:id="rId20"/>
    <p:sldId id="271" r:id="rId21"/>
    <p:sldId id="266" r:id="rId22"/>
    <p:sldId id="265" r:id="rId23"/>
    <p:sldId id="267" r:id="rId24"/>
    <p:sldId id="268" r:id="rId25"/>
    <p:sldId id="269" r:id="rId26"/>
    <p:sldId id="27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a Harington" initials="MH" lastIdx="1" clrIdx="0">
    <p:extLst>
      <p:ext uri="{19B8F6BF-5375-455C-9EA6-DF929625EA0E}">
        <p15:presenceInfo xmlns:p15="http://schemas.microsoft.com/office/powerpoint/2012/main" userId="S-1-5-21-1089065419-4273723565-1055457281-12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123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7BD4A-AA2C-4B49-BF4B-078C6826969B}" type="datetimeFigureOut">
              <a:rPr lang="en-US" smtClean="0"/>
              <a:t>5/29/2020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F80AD-ECB7-436F-B01E-C265EA79FF6B}" type="slidenum">
              <a:rPr lang="en-US" smtClean="0"/>
              <a:t>‹#›</a:t>
            </a:fld>
            <a:endParaRPr lang="en-US"/>
          </a:p>
        </p:txBody>
      </p:sp>
    </p:spTree>
    <p:extLst>
      <p:ext uri="{BB962C8B-B14F-4D97-AF65-F5344CB8AC3E}">
        <p14:creationId xmlns:p14="http://schemas.microsoft.com/office/powerpoint/2010/main" val="143254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D0733-F7EF-460C-98AD-266FFB6A45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161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p:txBody>
      </p:sp>
      <p:sp>
        <p:nvSpPr>
          <p:cNvPr id="4" name="Slide Number Placeholder 3"/>
          <p:cNvSpPr>
            <a:spLocks noGrp="1"/>
          </p:cNvSpPr>
          <p:nvPr>
            <p:ph type="sldNum" sz="quarter" idx="10"/>
          </p:nvPr>
        </p:nvSpPr>
        <p:spPr/>
        <p:txBody>
          <a:bodyPr/>
          <a:lstStyle/>
          <a:p>
            <a:fld id="{664D0733-F7EF-460C-98AD-266FFB6A4596}" type="slidenum">
              <a:rPr lang="en-US" smtClean="0"/>
              <a:t>21</a:t>
            </a:fld>
            <a:endParaRPr lang="en-US"/>
          </a:p>
        </p:txBody>
      </p:sp>
    </p:spTree>
    <p:extLst>
      <p:ext uri="{BB962C8B-B14F-4D97-AF65-F5344CB8AC3E}">
        <p14:creationId xmlns:p14="http://schemas.microsoft.com/office/powerpoint/2010/main" val="57895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p:txBody>
      </p:sp>
      <p:sp>
        <p:nvSpPr>
          <p:cNvPr id="4" name="Slide Number Placeholder 3"/>
          <p:cNvSpPr>
            <a:spLocks noGrp="1"/>
          </p:cNvSpPr>
          <p:nvPr>
            <p:ph type="sldNum" sz="quarter" idx="10"/>
          </p:nvPr>
        </p:nvSpPr>
        <p:spPr/>
        <p:txBody>
          <a:bodyPr/>
          <a:lstStyle/>
          <a:p>
            <a:fld id="{664D0733-F7EF-460C-98AD-266FFB6A4596}" type="slidenum">
              <a:rPr lang="en-US" smtClean="0"/>
              <a:t>22</a:t>
            </a:fld>
            <a:endParaRPr lang="en-US"/>
          </a:p>
        </p:txBody>
      </p:sp>
    </p:spTree>
    <p:extLst>
      <p:ext uri="{BB962C8B-B14F-4D97-AF65-F5344CB8AC3E}">
        <p14:creationId xmlns:p14="http://schemas.microsoft.com/office/powerpoint/2010/main" val="48770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Provide a voluntary review of non-voting election technology such as electronic poll books, ballot delivery systems, election night reporting, ballot on demand systems, and other pertinent technology. Provide a clearinghouse for state-level testing of these technologies (i.e. Indiana and Virginia’s electronic poll book test reports). </a:t>
            </a:r>
          </a:p>
        </p:txBody>
      </p:sp>
      <p:sp>
        <p:nvSpPr>
          <p:cNvPr id="4" name="Slide Number Placeholder 3"/>
          <p:cNvSpPr>
            <a:spLocks noGrp="1"/>
          </p:cNvSpPr>
          <p:nvPr>
            <p:ph type="sldNum" sz="quarter" idx="10"/>
          </p:nvPr>
        </p:nvSpPr>
        <p:spPr/>
        <p:txBody>
          <a:bodyPr/>
          <a:lstStyle/>
          <a:p>
            <a:fld id="{664D0733-F7EF-460C-98AD-266FFB6A4596}" type="slidenum">
              <a:rPr lang="en-US" smtClean="0"/>
              <a:t>23</a:t>
            </a:fld>
            <a:endParaRPr lang="en-US"/>
          </a:p>
        </p:txBody>
      </p:sp>
    </p:spTree>
    <p:extLst>
      <p:ext uri="{BB962C8B-B14F-4D97-AF65-F5344CB8AC3E}">
        <p14:creationId xmlns:p14="http://schemas.microsoft.com/office/powerpoint/2010/main" val="3296597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8"/>
          <p:cNvSpPr>
            <a:spLocks noGrp="1"/>
          </p:cNvSpPr>
          <p:nvPr>
            <p:ph type="body" sz="quarter" idx="14" hasCustomPrompt="1"/>
          </p:nvPr>
        </p:nvSpPr>
        <p:spPr>
          <a:xfrm>
            <a:off x="684571" y="3276486"/>
            <a:ext cx="7246734" cy="1067313"/>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800" b="1" spc="0" baseline="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Name and title 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Subtitle</a:t>
            </a:r>
          </a:p>
        </p:txBody>
      </p:sp>
      <p:sp>
        <p:nvSpPr>
          <p:cNvPr id="9" name="Text Placeholder 8"/>
          <p:cNvSpPr>
            <a:spLocks noGrp="1"/>
          </p:cNvSpPr>
          <p:nvPr>
            <p:ph type="body" sz="quarter" idx="13" hasCustomPrompt="1"/>
          </p:nvPr>
        </p:nvSpPr>
        <p:spPr>
          <a:xfrm>
            <a:off x="647700" y="2220700"/>
            <a:ext cx="7848600" cy="744367"/>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400" b="1" spc="300" baseline="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Presentation short title</a:t>
            </a:r>
          </a:p>
        </p:txBody>
      </p:sp>
      <p:sp>
        <p:nvSpPr>
          <p:cNvPr id="19" name="Text Placeholder 8"/>
          <p:cNvSpPr>
            <a:spLocks noGrp="1"/>
          </p:cNvSpPr>
          <p:nvPr>
            <p:ph type="body" sz="quarter" idx="15" hasCustomPrompt="1"/>
          </p:nvPr>
        </p:nvSpPr>
        <p:spPr>
          <a:xfrm>
            <a:off x="684572" y="4956294"/>
            <a:ext cx="5944829" cy="896768"/>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b="0" spc="0" baseline="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Date and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Location</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11"/>
            <a:ext cx="1722790" cy="1208091"/>
          </a:xfrm>
          <a:prstGeom prst="rect">
            <a:avLst/>
          </a:prstGeom>
        </p:spPr>
      </p:pic>
    </p:spTree>
    <p:extLst>
      <p:ext uri="{BB962C8B-B14F-4D97-AF65-F5344CB8AC3E}">
        <p14:creationId xmlns:p14="http://schemas.microsoft.com/office/powerpoint/2010/main" val="88063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3" name="Rectangle 12"/>
          <p:cNvSpPr/>
          <p:nvPr userDrawn="1"/>
        </p:nvSpPr>
        <p:spPr>
          <a:xfrm>
            <a:off x="0" y="2253243"/>
            <a:ext cx="9144000" cy="711822"/>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0" name="Text Placeholder 8"/>
          <p:cNvSpPr>
            <a:spLocks noGrp="1"/>
          </p:cNvSpPr>
          <p:nvPr>
            <p:ph type="body" sz="quarter" idx="14" hasCustomPrompt="1"/>
          </p:nvPr>
        </p:nvSpPr>
        <p:spPr>
          <a:xfrm>
            <a:off x="684571" y="3276486"/>
            <a:ext cx="7246734" cy="1067313"/>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800" b="1" spc="0" baseline="0">
                <a:solidFill>
                  <a:srgbClr val="1E5A94"/>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Name and title 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Subtitle</a:t>
            </a:r>
            <a:endParaRPr lang="en-US" dirty="0"/>
          </a:p>
        </p:txBody>
      </p:sp>
      <p:sp>
        <p:nvSpPr>
          <p:cNvPr id="9" name="Text Placeholder 8"/>
          <p:cNvSpPr>
            <a:spLocks noGrp="1"/>
          </p:cNvSpPr>
          <p:nvPr>
            <p:ph type="body" sz="quarter" idx="13" hasCustomPrompt="1"/>
          </p:nvPr>
        </p:nvSpPr>
        <p:spPr>
          <a:xfrm>
            <a:off x="647700" y="2220700"/>
            <a:ext cx="7848600" cy="744367"/>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400" b="1" spc="300" baseline="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Presentation short title</a:t>
            </a:r>
            <a:endParaRPr lang="en-US" dirty="0"/>
          </a:p>
        </p:txBody>
      </p:sp>
      <p:sp>
        <p:nvSpPr>
          <p:cNvPr id="19" name="Text Placeholder 8"/>
          <p:cNvSpPr>
            <a:spLocks noGrp="1"/>
          </p:cNvSpPr>
          <p:nvPr>
            <p:ph type="body" sz="quarter" idx="15" hasCustomPrompt="1"/>
          </p:nvPr>
        </p:nvSpPr>
        <p:spPr>
          <a:xfrm>
            <a:off x="684572" y="4956294"/>
            <a:ext cx="5944829" cy="896768"/>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b="0" spc="0" baseline="0">
                <a:solidFill>
                  <a:srgbClr val="1E5A94"/>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 and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Location</a:t>
            </a:r>
            <a:endParaRPr lang="en-US"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11"/>
            <a:ext cx="1722790" cy="1208091"/>
          </a:xfrm>
          <a:prstGeom prst="rect">
            <a:avLst/>
          </a:prstGeom>
        </p:spPr>
      </p:pic>
      <p:sp>
        <p:nvSpPr>
          <p:cNvPr id="23" name="Rectangle 22"/>
          <p:cNvSpPr/>
          <p:nvPr userDrawn="1"/>
        </p:nvSpPr>
        <p:spPr>
          <a:xfrm rot="19800000">
            <a:off x="-442956" y="453329"/>
            <a:ext cx="3798426"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24" name="Rectangle 23"/>
          <p:cNvSpPr/>
          <p:nvPr userDrawn="1"/>
        </p:nvSpPr>
        <p:spPr>
          <a:xfrm rot="19800000">
            <a:off x="-392805" y="151099"/>
            <a:ext cx="2296942"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25" name="Rectangle 24"/>
          <p:cNvSpPr/>
          <p:nvPr userDrawn="1"/>
        </p:nvSpPr>
        <p:spPr>
          <a:xfrm rot="9000000" flipV="1">
            <a:off x="6943957" y="6284786"/>
            <a:ext cx="2629205" cy="3999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26" name="Rectangle 25"/>
          <p:cNvSpPr/>
          <p:nvPr userDrawn="1"/>
        </p:nvSpPr>
        <p:spPr>
          <a:xfrm rot="9000000" flipV="1">
            <a:off x="5675678" y="5885667"/>
            <a:ext cx="4100208" cy="3999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19124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70CC4-3602-2F44-8978-413DAC367CA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7F0FF73-9458-5940-B67B-072B64E8845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36ABEA6-D75F-0941-915A-D6C152873E32}"/>
              </a:ext>
            </a:extLst>
          </p:cNvPr>
          <p:cNvSpPr>
            <a:spLocks noGrp="1"/>
          </p:cNvSpPr>
          <p:nvPr>
            <p:ph type="dt" sz="half" idx="10"/>
          </p:nvPr>
        </p:nvSpPr>
        <p:spPr/>
        <p:txBody>
          <a:bodyPr/>
          <a:lstStyle/>
          <a:p>
            <a:fld id="{E8389823-2566-40FC-939D-BBF90CE19D70}" type="datetime1">
              <a:rPr lang="en-US" smtClean="0"/>
              <a:t>5/29/2020</a:t>
            </a:fld>
            <a:endParaRPr lang="en-US"/>
          </a:p>
        </p:txBody>
      </p:sp>
      <p:sp>
        <p:nvSpPr>
          <p:cNvPr id="5" name="Footer Placeholder 4">
            <a:extLst>
              <a:ext uri="{FF2B5EF4-FFF2-40B4-BE49-F238E27FC236}">
                <a16:creationId xmlns:a16="http://schemas.microsoft.com/office/drawing/2014/main" id="{EC472BF0-0DC3-714A-B456-9A55935E0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064B1-C5BE-4241-A4E3-E7F78C78C6A4}"/>
              </a:ext>
            </a:extLst>
          </p:cNvPr>
          <p:cNvSpPr>
            <a:spLocks noGrp="1"/>
          </p:cNvSpPr>
          <p:nvPr>
            <p:ph type="sldNum" sz="quarter" idx="12"/>
          </p:nvPr>
        </p:nvSpPr>
        <p:spPr/>
        <p:txBody>
          <a:bodyPr/>
          <a:lstStyle/>
          <a:p>
            <a:fld id="{2DDC3395-181C-834E-ACE0-5F31658089C7}" type="slidenum">
              <a:rPr lang="en-US" smtClean="0"/>
              <a:t>‹#›</a:t>
            </a:fld>
            <a:endParaRPr lang="en-US"/>
          </a:p>
        </p:txBody>
      </p:sp>
    </p:spTree>
    <p:extLst>
      <p:ext uri="{BB962C8B-B14F-4D97-AF65-F5344CB8AC3E}">
        <p14:creationId xmlns:p14="http://schemas.microsoft.com/office/powerpoint/2010/main" val="1143984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8"/>
          <p:cNvSpPr>
            <a:spLocks noGrp="1"/>
          </p:cNvSpPr>
          <p:nvPr>
            <p:ph type="body" sz="quarter" idx="14" hasCustomPrompt="1"/>
          </p:nvPr>
        </p:nvSpPr>
        <p:spPr>
          <a:xfrm>
            <a:off x="684571" y="3276485"/>
            <a:ext cx="7246734" cy="1067313"/>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800" b="1" spc="0" baseline="0">
                <a:solidFill>
                  <a:srgbClr val="1E5A94"/>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Name and title 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Subtitle</a:t>
            </a:r>
            <a:endParaRPr lang="en-US" dirty="0"/>
          </a:p>
        </p:txBody>
      </p:sp>
      <p:sp>
        <p:nvSpPr>
          <p:cNvPr id="15" name="Rectangle 14"/>
          <p:cNvSpPr/>
          <p:nvPr userDrawn="1"/>
        </p:nvSpPr>
        <p:spPr>
          <a:xfrm>
            <a:off x="0" y="2160770"/>
            <a:ext cx="8305800" cy="864222"/>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 Placeholder 8"/>
          <p:cNvSpPr>
            <a:spLocks noGrp="1"/>
          </p:cNvSpPr>
          <p:nvPr>
            <p:ph type="body" sz="quarter" idx="13" hasCustomPrompt="1"/>
          </p:nvPr>
        </p:nvSpPr>
        <p:spPr>
          <a:xfrm>
            <a:off x="647700" y="2220698"/>
            <a:ext cx="7848600" cy="744367"/>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400" b="1" spc="300" baseline="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Presentation short title</a:t>
            </a:r>
            <a:endParaRPr lang="en-US" dirty="0"/>
          </a:p>
        </p:txBody>
      </p:sp>
      <p:sp>
        <p:nvSpPr>
          <p:cNvPr id="19" name="Text Placeholder 8"/>
          <p:cNvSpPr>
            <a:spLocks noGrp="1"/>
          </p:cNvSpPr>
          <p:nvPr>
            <p:ph type="body" sz="quarter" idx="15" hasCustomPrompt="1"/>
          </p:nvPr>
        </p:nvSpPr>
        <p:spPr>
          <a:xfrm>
            <a:off x="684571" y="4956294"/>
            <a:ext cx="5944829" cy="896768"/>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b="0" spc="0" baseline="0">
                <a:solidFill>
                  <a:srgbClr val="1E5A94"/>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Date and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Location</a:t>
            </a:r>
            <a:endParaRPr lang="en-US"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sp>
        <p:nvSpPr>
          <p:cNvPr id="23" name="Rectangle 22"/>
          <p:cNvSpPr/>
          <p:nvPr userDrawn="1"/>
        </p:nvSpPr>
        <p:spPr>
          <a:xfrm rot="19800000">
            <a:off x="-442956" y="453329"/>
            <a:ext cx="3798426"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4" name="Rectangle 23"/>
          <p:cNvSpPr/>
          <p:nvPr userDrawn="1"/>
        </p:nvSpPr>
        <p:spPr>
          <a:xfrm rot="19800000">
            <a:off x="-392805" y="151099"/>
            <a:ext cx="2296942"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 name="Rectangle 24"/>
          <p:cNvSpPr/>
          <p:nvPr userDrawn="1"/>
        </p:nvSpPr>
        <p:spPr>
          <a:xfrm rot="9000000" flipV="1">
            <a:off x="6943956" y="6284786"/>
            <a:ext cx="2629205" cy="3999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6" name="Rectangle 25"/>
          <p:cNvSpPr/>
          <p:nvPr userDrawn="1"/>
        </p:nvSpPr>
        <p:spPr>
          <a:xfrm rot="9000000" flipV="1">
            <a:off x="5675678" y="5885667"/>
            <a:ext cx="4100208" cy="3999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810122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ernate cover_photo bleed">
    <p:spTree>
      <p:nvGrpSpPr>
        <p:cNvPr id="1" name=""/>
        <p:cNvGrpSpPr/>
        <p:nvPr/>
      </p:nvGrpSpPr>
      <p:grpSpPr>
        <a:xfrm>
          <a:off x="0" y="0"/>
          <a:ext cx="0" cy="0"/>
          <a:chOff x="0" y="0"/>
          <a:chExt cx="0" cy="0"/>
        </a:xfrm>
      </p:grpSpPr>
      <p:sp>
        <p:nvSpPr>
          <p:cNvPr id="19" name="Picture Placeholder 18"/>
          <p:cNvSpPr>
            <a:spLocks noGrp="1"/>
          </p:cNvSpPr>
          <p:nvPr>
            <p:ph type="pic" sz="quarter" idx="16"/>
          </p:nvPr>
        </p:nvSpPr>
        <p:spPr>
          <a:xfrm>
            <a:off x="0" y="0"/>
            <a:ext cx="9144000" cy="6858000"/>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sp>
        <p:nvSpPr>
          <p:cNvPr id="12" name="Rectangle 11"/>
          <p:cNvSpPr/>
          <p:nvPr userDrawn="1"/>
        </p:nvSpPr>
        <p:spPr>
          <a:xfrm rot="19800000">
            <a:off x="-442956" y="453329"/>
            <a:ext cx="3798426"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8" name="Rectangle 17"/>
          <p:cNvSpPr/>
          <p:nvPr userDrawn="1"/>
        </p:nvSpPr>
        <p:spPr>
          <a:xfrm rot="19800000">
            <a:off x="-392805" y="151099"/>
            <a:ext cx="2296942"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4" name="Rectangle 23"/>
          <p:cNvSpPr/>
          <p:nvPr userDrawn="1"/>
        </p:nvSpPr>
        <p:spPr>
          <a:xfrm rot="9000000" flipV="1">
            <a:off x="6943956" y="6284786"/>
            <a:ext cx="2629205" cy="3999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Rectangle 12"/>
          <p:cNvSpPr/>
          <p:nvPr userDrawn="1"/>
        </p:nvSpPr>
        <p:spPr>
          <a:xfrm>
            <a:off x="0" y="4207841"/>
            <a:ext cx="8001000" cy="864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userDrawn="1"/>
        </p:nvSpPr>
        <p:spPr>
          <a:xfrm rot="9000000" flipV="1">
            <a:off x="5675678" y="5885667"/>
            <a:ext cx="4100208" cy="3999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Text Placeholder 9"/>
          <p:cNvSpPr>
            <a:spLocks noGrp="1"/>
          </p:cNvSpPr>
          <p:nvPr>
            <p:ph type="body" sz="quarter" idx="4294967295"/>
          </p:nvPr>
        </p:nvSpPr>
        <p:spPr>
          <a:xfrm>
            <a:off x="401782" y="4227605"/>
            <a:ext cx="7467600" cy="744538"/>
          </a:xfrm>
        </p:spPr>
        <p:txBody>
          <a:bodyPr>
            <a:noAutofit/>
          </a:bodyPr>
          <a:lstStyle>
            <a:lvl1pPr marL="0" indent="0">
              <a:buNone/>
              <a:defRPr sz="4000" b="1">
                <a:solidFill>
                  <a:srgbClr val="1E5A94"/>
                </a:solidFill>
              </a:defRPr>
            </a:lvl1pPr>
          </a:lstStyle>
          <a:p>
            <a:r>
              <a:rPr lang="en-US" dirty="0" smtClean="0"/>
              <a:t>Section header with photo</a:t>
            </a:r>
            <a:endParaRPr lang="en-US" dirty="0"/>
          </a:p>
        </p:txBody>
      </p:sp>
    </p:spTree>
    <p:extLst>
      <p:ext uri="{BB962C8B-B14F-4D97-AF65-F5344CB8AC3E}">
        <p14:creationId xmlns:p14="http://schemas.microsoft.com/office/powerpoint/2010/main" val="2716993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273977" y="2590800"/>
            <a:ext cx="3733800" cy="2071603"/>
          </a:xfrm>
        </p:spPr>
        <p:txBody>
          <a:bodyPr>
            <a:noAutofit/>
          </a:bodyPr>
          <a:lstStyle>
            <a:lvl1pPr marL="0" indent="0">
              <a:buNone/>
              <a:defRPr sz="4000" b="1" baseline="0">
                <a:solidFill>
                  <a:srgbClr val="1E5A94"/>
                </a:solidFill>
              </a:defRPr>
            </a:lvl1pPr>
          </a:lstStyle>
          <a:p>
            <a:pPr lvl="0"/>
            <a:r>
              <a:rPr lang="en-US" dirty="0" smtClean="0"/>
              <a:t>This is for a section or chapter head</a:t>
            </a:r>
            <a:endParaRPr lang="en-US" dirty="0"/>
          </a:p>
        </p:txBody>
      </p:sp>
      <p:sp>
        <p:nvSpPr>
          <p:cNvPr id="13" name="Text Placeholder 11"/>
          <p:cNvSpPr>
            <a:spLocks noGrp="1"/>
          </p:cNvSpPr>
          <p:nvPr>
            <p:ph type="body" sz="quarter" idx="11" hasCustomPrompt="1"/>
          </p:nvPr>
        </p:nvSpPr>
        <p:spPr>
          <a:xfrm>
            <a:off x="1273977" y="4782967"/>
            <a:ext cx="3733800" cy="1194387"/>
          </a:xfrm>
        </p:spPr>
        <p:txBody>
          <a:bodyPr>
            <a:noAutofit/>
          </a:bodyPr>
          <a:lstStyle>
            <a:lvl1pPr marL="342900" indent="-342900">
              <a:buFont typeface="Arial" charset="0"/>
              <a:buChar char="•"/>
              <a:defRPr sz="2000" b="0" baseline="0">
                <a:solidFill>
                  <a:srgbClr val="1E5A94"/>
                </a:solidFill>
              </a:defRPr>
            </a:lvl1pPr>
          </a:lstStyle>
          <a:p>
            <a:pPr lvl="0"/>
            <a:r>
              <a:rPr lang="en-US" dirty="0" smtClean="0"/>
              <a:t>Add any details or agenda items here. </a:t>
            </a:r>
          </a:p>
        </p:txBody>
      </p:sp>
      <p:sp>
        <p:nvSpPr>
          <p:cNvPr id="10" name="Rectangle 9"/>
          <p:cNvSpPr/>
          <p:nvPr userDrawn="1"/>
        </p:nvSpPr>
        <p:spPr>
          <a:xfrm rot="19800000">
            <a:off x="-1340957" y="597503"/>
            <a:ext cx="5094995" cy="381000"/>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p:cNvSpPr/>
          <p:nvPr userDrawn="1"/>
        </p:nvSpPr>
        <p:spPr>
          <a:xfrm rot="19800000">
            <a:off x="-1569559" y="22770"/>
            <a:ext cx="5094995" cy="381000"/>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sp>
        <p:nvSpPr>
          <p:cNvPr id="16" name="Rectangle 15"/>
          <p:cNvSpPr/>
          <p:nvPr userDrawn="1"/>
        </p:nvSpPr>
        <p:spPr>
          <a:xfrm>
            <a:off x="0" y="6129754"/>
            <a:ext cx="3352800" cy="728246"/>
          </a:xfrm>
          <a:prstGeom prst="rect">
            <a:avLst/>
          </a:prstGeom>
          <a:solidFill>
            <a:schemeClr val="tx2"/>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76600" y="6129754"/>
            <a:ext cx="5867400" cy="72824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4626428" y="6164832"/>
            <a:ext cx="4288972" cy="338554"/>
          </a:xfrm>
          <a:prstGeom prst="rect">
            <a:avLst/>
          </a:prstGeom>
          <a:noFill/>
        </p:spPr>
        <p:txBody>
          <a:bodyPr wrap="square" rtlCol="0">
            <a:spAutoFit/>
          </a:bodyPr>
          <a:lstStyle/>
          <a:p>
            <a:pPr lvl="0" algn="r"/>
            <a:r>
              <a:rPr lang="en-US" sz="1600" dirty="0" smtClean="0">
                <a:solidFill>
                  <a:schemeClr val="bg1"/>
                </a:solidFill>
              </a:rPr>
              <a:t>Organization | URL</a:t>
            </a:r>
            <a:endParaRPr lang="en-US" sz="1600" dirty="0">
              <a:solidFill>
                <a:schemeClr val="bg1"/>
              </a:solidFill>
            </a:endParaRPr>
          </a:p>
        </p:txBody>
      </p:sp>
    </p:spTree>
    <p:extLst>
      <p:ext uri="{BB962C8B-B14F-4D97-AF65-F5344CB8AC3E}">
        <p14:creationId xmlns:p14="http://schemas.microsoft.com/office/powerpoint/2010/main" val="280969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1125502" y="1295400"/>
            <a:ext cx="6438900" cy="3962400"/>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sp>
        <p:nvSpPr>
          <p:cNvPr id="10" name="Text Placeholder 8"/>
          <p:cNvSpPr>
            <a:spLocks noGrp="1"/>
          </p:cNvSpPr>
          <p:nvPr>
            <p:ph type="body" sz="quarter" idx="13" hasCustomPrompt="1"/>
          </p:nvPr>
        </p:nvSpPr>
        <p:spPr>
          <a:xfrm>
            <a:off x="702579" y="533400"/>
            <a:ext cx="6854896" cy="533401"/>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spc="300" baseline="0">
                <a:solidFill>
                  <a:schemeClr val="tx2"/>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Section or chapter title</a:t>
            </a:r>
            <a:endParaRPr lang="en-US" dirty="0"/>
          </a:p>
        </p:txBody>
      </p:sp>
      <p:sp>
        <p:nvSpPr>
          <p:cNvPr id="12" name="Rectangle 11"/>
          <p:cNvSpPr/>
          <p:nvPr userDrawn="1"/>
        </p:nvSpPr>
        <p:spPr>
          <a:xfrm rot="19800000">
            <a:off x="-1569559" y="22770"/>
            <a:ext cx="5094995"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p:cNvSpPr/>
          <p:nvPr userDrawn="1"/>
        </p:nvSpPr>
        <p:spPr>
          <a:xfrm>
            <a:off x="0" y="6129754"/>
            <a:ext cx="3352800" cy="728246"/>
          </a:xfrm>
          <a:prstGeom prst="rect">
            <a:avLst/>
          </a:prstGeom>
          <a:solidFill>
            <a:schemeClr val="tx2"/>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276600" y="6129754"/>
            <a:ext cx="5867400" cy="72824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4626428" y="6164832"/>
            <a:ext cx="4288972" cy="338554"/>
          </a:xfrm>
          <a:prstGeom prst="rect">
            <a:avLst/>
          </a:prstGeom>
          <a:noFill/>
        </p:spPr>
        <p:txBody>
          <a:bodyPr wrap="square" rtlCol="0">
            <a:spAutoFit/>
          </a:bodyPr>
          <a:lstStyle/>
          <a:p>
            <a:pPr lvl="0" algn="r"/>
            <a:r>
              <a:rPr lang="en-US" sz="1600" dirty="0" smtClean="0">
                <a:solidFill>
                  <a:schemeClr val="bg1"/>
                </a:solidFill>
              </a:rPr>
              <a:t>Organization | URL</a:t>
            </a:r>
            <a:endParaRPr lang="en-US" sz="1600" dirty="0">
              <a:solidFill>
                <a:schemeClr val="bg1"/>
              </a:solidFill>
            </a:endParaRPr>
          </a:p>
        </p:txBody>
      </p:sp>
    </p:spTree>
    <p:extLst>
      <p:ext uri="{BB962C8B-B14F-4D97-AF65-F5344CB8AC3E}">
        <p14:creationId xmlns:p14="http://schemas.microsoft.com/office/powerpoint/2010/main" val="2583094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8" name="Picture Placeholder 17"/>
          <p:cNvSpPr>
            <a:spLocks noGrp="1"/>
          </p:cNvSpPr>
          <p:nvPr>
            <p:ph type="pic" sz="quarter" idx="16"/>
          </p:nvPr>
        </p:nvSpPr>
        <p:spPr>
          <a:xfrm>
            <a:off x="457200" y="1323974"/>
            <a:ext cx="4038600" cy="4577181"/>
          </a:xfrm>
        </p:spPr>
        <p:txBody>
          <a:bodyPr/>
          <a:lstStyle/>
          <a:p>
            <a:endParaRPr lang="en-US"/>
          </a:p>
        </p:txBody>
      </p:sp>
      <p:sp>
        <p:nvSpPr>
          <p:cNvPr id="16" name="Text Placeholder 12"/>
          <p:cNvSpPr>
            <a:spLocks noGrp="1"/>
          </p:cNvSpPr>
          <p:nvPr>
            <p:ph type="body" sz="quarter" idx="15"/>
          </p:nvPr>
        </p:nvSpPr>
        <p:spPr>
          <a:xfrm>
            <a:off x="4724400" y="1324086"/>
            <a:ext cx="4038600" cy="4577070"/>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sp>
        <p:nvSpPr>
          <p:cNvPr id="12" name="Text Placeholder 8"/>
          <p:cNvSpPr>
            <a:spLocks noGrp="1"/>
          </p:cNvSpPr>
          <p:nvPr>
            <p:ph type="body" sz="quarter" idx="13" hasCustomPrompt="1"/>
          </p:nvPr>
        </p:nvSpPr>
        <p:spPr>
          <a:xfrm>
            <a:off x="702579" y="533400"/>
            <a:ext cx="6854896" cy="533401"/>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spc="300" baseline="0">
                <a:solidFill>
                  <a:schemeClr val="tx2"/>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Section or chapter title</a:t>
            </a:r>
            <a:endParaRPr lang="en-US" dirty="0"/>
          </a:p>
        </p:txBody>
      </p:sp>
      <p:sp>
        <p:nvSpPr>
          <p:cNvPr id="23" name="Rectangle 22"/>
          <p:cNvSpPr/>
          <p:nvPr userDrawn="1"/>
        </p:nvSpPr>
        <p:spPr>
          <a:xfrm rot="19800000">
            <a:off x="-1569559" y="22770"/>
            <a:ext cx="5094995"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4" name="Rectangle 23"/>
          <p:cNvSpPr/>
          <p:nvPr userDrawn="1"/>
        </p:nvSpPr>
        <p:spPr>
          <a:xfrm>
            <a:off x="0" y="6129754"/>
            <a:ext cx="3352800" cy="728246"/>
          </a:xfrm>
          <a:prstGeom prst="rect">
            <a:avLst/>
          </a:prstGeom>
          <a:solidFill>
            <a:schemeClr val="tx2"/>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3276600" y="6129754"/>
            <a:ext cx="5867400" cy="72824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626428" y="6164832"/>
            <a:ext cx="4288972" cy="338554"/>
          </a:xfrm>
          <a:prstGeom prst="rect">
            <a:avLst/>
          </a:prstGeom>
          <a:noFill/>
        </p:spPr>
        <p:txBody>
          <a:bodyPr wrap="square" rtlCol="0">
            <a:spAutoFit/>
          </a:bodyPr>
          <a:lstStyle/>
          <a:p>
            <a:pPr lvl="0" algn="r"/>
            <a:r>
              <a:rPr lang="en-US" sz="1600" dirty="0" smtClean="0">
                <a:solidFill>
                  <a:schemeClr val="bg1"/>
                </a:solidFill>
              </a:rPr>
              <a:t>Organization | URL</a:t>
            </a:r>
            <a:endParaRPr lang="en-US" sz="1600" dirty="0">
              <a:solidFill>
                <a:schemeClr val="bg1"/>
              </a:solidFill>
            </a:endParaRPr>
          </a:p>
        </p:txBody>
      </p:sp>
    </p:spTree>
    <p:extLst>
      <p:ext uri="{BB962C8B-B14F-4D97-AF65-F5344CB8AC3E}">
        <p14:creationId xmlns:p14="http://schemas.microsoft.com/office/powerpoint/2010/main" val="1526448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r picture + short text">
    <p:spTree>
      <p:nvGrpSpPr>
        <p:cNvPr id="1" name=""/>
        <p:cNvGrpSpPr/>
        <p:nvPr/>
      </p:nvGrpSpPr>
      <p:grpSpPr>
        <a:xfrm>
          <a:off x="0" y="0"/>
          <a:ext cx="0" cy="0"/>
          <a:chOff x="0" y="0"/>
          <a:chExt cx="0" cy="0"/>
        </a:xfrm>
      </p:grpSpPr>
      <p:sp>
        <p:nvSpPr>
          <p:cNvPr id="7" name="Picture Placeholder 17"/>
          <p:cNvSpPr>
            <a:spLocks noGrp="1"/>
          </p:cNvSpPr>
          <p:nvPr>
            <p:ph type="pic" sz="quarter" idx="16" hasCustomPrompt="1"/>
          </p:nvPr>
        </p:nvSpPr>
        <p:spPr>
          <a:xfrm>
            <a:off x="1198980" y="1308468"/>
            <a:ext cx="6854896" cy="3226364"/>
          </a:xfrm>
        </p:spPr>
        <p:txBody>
          <a:bodyPr/>
          <a:lstStyle>
            <a:lvl1pPr>
              <a:defRPr baseline="0"/>
            </a:lvl1pPr>
          </a:lstStyle>
          <a:p>
            <a:r>
              <a:rPr lang="en-US" dirty="0" smtClean="0"/>
              <a:t>This slide is for bigger pictures. </a:t>
            </a:r>
            <a:endParaRPr lang="en-US" dirty="0"/>
          </a:p>
        </p:txBody>
      </p:sp>
      <p:sp>
        <p:nvSpPr>
          <p:cNvPr id="8" name="Text Placeholder 12"/>
          <p:cNvSpPr>
            <a:spLocks noGrp="1"/>
          </p:cNvSpPr>
          <p:nvPr>
            <p:ph type="body" sz="quarter" idx="15" hasCustomPrompt="1"/>
          </p:nvPr>
        </p:nvSpPr>
        <p:spPr>
          <a:xfrm>
            <a:off x="2033131" y="4769572"/>
            <a:ext cx="5186593" cy="695146"/>
          </a:xfrm>
        </p:spPr>
        <p:txBody>
          <a:bodyPr>
            <a:noAutofit/>
          </a:bodyPr>
          <a:lstStyle>
            <a:lvl1pPr marL="0" indent="0">
              <a:buNone/>
              <a:defRPr sz="2000" baseline="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Include shorter text here. Text should not be more than.  </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sp>
        <p:nvSpPr>
          <p:cNvPr id="10" name="Text Placeholder 8"/>
          <p:cNvSpPr>
            <a:spLocks noGrp="1"/>
          </p:cNvSpPr>
          <p:nvPr>
            <p:ph type="body" sz="quarter" idx="13" hasCustomPrompt="1"/>
          </p:nvPr>
        </p:nvSpPr>
        <p:spPr>
          <a:xfrm>
            <a:off x="702579" y="533400"/>
            <a:ext cx="6854896" cy="533401"/>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spc="300" baseline="0">
                <a:solidFill>
                  <a:schemeClr val="tx2"/>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Section or chapter title</a:t>
            </a:r>
            <a:endParaRPr lang="en-US" dirty="0"/>
          </a:p>
        </p:txBody>
      </p:sp>
      <p:sp>
        <p:nvSpPr>
          <p:cNvPr id="13" name="Rectangle 12"/>
          <p:cNvSpPr/>
          <p:nvPr userDrawn="1"/>
        </p:nvSpPr>
        <p:spPr>
          <a:xfrm rot="19800000">
            <a:off x="-1569559" y="22770"/>
            <a:ext cx="5094995"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Rectangle 13"/>
          <p:cNvSpPr/>
          <p:nvPr userDrawn="1"/>
        </p:nvSpPr>
        <p:spPr>
          <a:xfrm>
            <a:off x="0" y="6129754"/>
            <a:ext cx="3352800" cy="728246"/>
          </a:xfrm>
          <a:prstGeom prst="rect">
            <a:avLst/>
          </a:prstGeom>
          <a:solidFill>
            <a:schemeClr val="tx2"/>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3276600" y="6129754"/>
            <a:ext cx="5867400" cy="72824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4626428" y="6164832"/>
            <a:ext cx="4288972" cy="338554"/>
          </a:xfrm>
          <a:prstGeom prst="rect">
            <a:avLst/>
          </a:prstGeom>
          <a:noFill/>
        </p:spPr>
        <p:txBody>
          <a:bodyPr wrap="square" rtlCol="0">
            <a:spAutoFit/>
          </a:bodyPr>
          <a:lstStyle/>
          <a:p>
            <a:pPr lvl="0" algn="r"/>
            <a:r>
              <a:rPr lang="en-US" sz="1600" dirty="0" smtClean="0">
                <a:solidFill>
                  <a:schemeClr val="bg1"/>
                </a:solidFill>
              </a:rPr>
              <a:t>Organization | URL</a:t>
            </a:r>
            <a:endParaRPr lang="en-US" sz="1600" dirty="0">
              <a:solidFill>
                <a:schemeClr val="bg1"/>
              </a:solidFill>
            </a:endParaRPr>
          </a:p>
        </p:txBody>
      </p:sp>
    </p:spTree>
    <p:extLst>
      <p:ext uri="{BB962C8B-B14F-4D97-AF65-F5344CB8AC3E}">
        <p14:creationId xmlns:p14="http://schemas.microsoft.com/office/powerpoint/2010/main" val="224767903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5225424" y="1984407"/>
            <a:ext cx="3689976" cy="1163395"/>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smtClean="0">
                <a:solidFill>
                  <a:schemeClr val="bg1"/>
                </a:solidFill>
              </a:rPr>
              <a:t>Facebook</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smtClean="0">
                <a:solidFill>
                  <a:schemeClr val="bg1"/>
                </a:solidFill>
              </a:rPr>
              <a:t>[Facebook</a:t>
            </a:r>
            <a:r>
              <a:rPr lang="en-US" sz="2800" b="1" baseline="0" dirty="0" smtClean="0">
                <a:solidFill>
                  <a:schemeClr val="bg1"/>
                </a:solidFill>
              </a:rPr>
              <a:t> link]</a:t>
            </a:r>
            <a:endParaRPr lang="en-US" sz="2800" b="1"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16" name="TextBox 15"/>
          <p:cNvSpPr txBox="1"/>
          <p:nvPr userDrawn="1"/>
        </p:nvSpPr>
        <p:spPr>
          <a:xfrm>
            <a:off x="1113028" y="1836517"/>
            <a:ext cx="3087252" cy="830997"/>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smtClean="0">
                <a:solidFill>
                  <a:schemeClr val="bg1"/>
                </a:solidFill>
              </a:rPr>
              <a:t>Email</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kern="1200" dirty="0" smtClean="0">
                <a:solidFill>
                  <a:schemeClr val="bg1"/>
                </a:solidFill>
                <a:latin typeface="+mn-lt"/>
                <a:ea typeface="+mn-ea"/>
                <a:cs typeface="+mn-cs"/>
              </a:rPr>
              <a:t>[email</a:t>
            </a:r>
            <a:r>
              <a:rPr lang="en-US" sz="2800" b="1" kern="1200" baseline="0" dirty="0" smtClean="0">
                <a:solidFill>
                  <a:schemeClr val="bg1"/>
                </a:solidFill>
                <a:latin typeface="+mn-lt"/>
                <a:ea typeface="+mn-ea"/>
                <a:cs typeface="+mn-cs"/>
              </a:rPr>
              <a:t> here]</a:t>
            </a:r>
            <a:endParaRPr lang="en-US" sz="2800" b="1" kern="1200" dirty="0">
              <a:solidFill>
                <a:schemeClr val="bg1"/>
              </a:solidFill>
              <a:latin typeface="+mn-lt"/>
              <a:ea typeface="+mn-ea"/>
              <a:cs typeface="+mn-cs"/>
            </a:endParaRPr>
          </a:p>
        </p:txBody>
      </p:sp>
      <p:sp>
        <p:nvSpPr>
          <p:cNvPr id="17" name="TextBox 16"/>
          <p:cNvSpPr txBox="1"/>
          <p:nvPr userDrawn="1"/>
        </p:nvSpPr>
        <p:spPr>
          <a:xfrm>
            <a:off x="1113028" y="3676227"/>
            <a:ext cx="3324742" cy="1692771"/>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smtClean="0">
                <a:solidFill>
                  <a:schemeClr val="bg1"/>
                </a:solidFill>
              </a:rPr>
              <a:t>Twitter</a:t>
            </a:r>
          </a:p>
          <a:p>
            <a:r>
              <a:rPr lang="en-US" sz="2800" b="1" kern="1200" dirty="0" smtClean="0">
                <a:solidFill>
                  <a:schemeClr val="bg1"/>
                </a:solidFill>
                <a:latin typeface="+mn-lt"/>
                <a:ea typeface="+mn-ea"/>
                <a:cs typeface="+mn-cs"/>
              </a:rPr>
              <a:t>@[twitter handle]</a:t>
            </a:r>
          </a:p>
        </p:txBody>
      </p:sp>
      <p:sp>
        <p:nvSpPr>
          <p:cNvPr id="19" name="Rectangle 18"/>
          <p:cNvSpPr/>
          <p:nvPr userDrawn="1"/>
        </p:nvSpPr>
        <p:spPr>
          <a:xfrm>
            <a:off x="0" y="256495"/>
            <a:ext cx="8318938" cy="864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p:cNvSpPr txBox="1"/>
          <p:nvPr userDrawn="1"/>
        </p:nvSpPr>
        <p:spPr>
          <a:xfrm>
            <a:off x="609600" y="334663"/>
            <a:ext cx="6959162" cy="707886"/>
          </a:xfrm>
          <a:prstGeom prst="rect">
            <a:avLst/>
          </a:prstGeom>
          <a:noFill/>
        </p:spPr>
        <p:txBody>
          <a:bodyPr wrap="square" rtlCol="0">
            <a:noAutofit/>
          </a:bodyPr>
          <a:lstStyle/>
          <a:p>
            <a:r>
              <a:rPr lang="en-US" sz="4000" b="1" dirty="0" smtClean="0">
                <a:solidFill>
                  <a:srgbClr val="1E5A94"/>
                </a:solidFill>
              </a:rPr>
              <a:t>Social media</a:t>
            </a:r>
            <a:endParaRPr lang="en-US" sz="4000" b="1" kern="1200" dirty="0">
              <a:solidFill>
                <a:srgbClr val="1E5A94"/>
              </a:solidFill>
              <a:latin typeface="+mn-lt"/>
              <a:ea typeface="+mn-ea"/>
              <a:cs typeface="+mn-cs"/>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39165" y="2041400"/>
            <a:ext cx="236157" cy="457200"/>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9397" y="3676227"/>
            <a:ext cx="442048" cy="365271"/>
          </a:xfrm>
          <a:prstGeom prst="rect">
            <a:avLst/>
          </a:prstGeom>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9465" y="1905308"/>
            <a:ext cx="461913" cy="456892"/>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98037" y="3676227"/>
            <a:ext cx="514773" cy="514773"/>
          </a:xfrm>
          <a:prstGeom prst="rect">
            <a:avLst/>
          </a:prstGeom>
        </p:spPr>
      </p:pic>
      <p:sp>
        <p:nvSpPr>
          <p:cNvPr id="23" name="TextBox 22"/>
          <p:cNvSpPr txBox="1"/>
          <p:nvPr userDrawn="1"/>
        </p:nvSpPr>
        <p:spPr>
          <a:xfrm>
            <a:off x="5225424" y="3676227"/>
            <a:ext cx="3689976" cy="1594283"/>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err="1" smtClean="0">
                <a:solidFill>
                  <a:schemeClr val="bg1"/>
                </a:solidFill>
              </a:rPr>
              <a:t>Youtube</a:t>
            </a:r>
            <a:r>
              <a:rPr lang="en-US" sz="2000" b="1" dirty="0" smtClean="0">
                <a:solidFill>
                  <a:schemeClr val="bg1"/>
                </a:solidFill>
              </a:rPr>
              <a:t> Channel</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smtClean="0">
                <a:solidFill>
                  <a:schemeClr val="bg1"/>
                </a:solidFill>
              </a:rPr>
              <a:t>[name</a:t>
            </a:r>
            <a:r>
              <a:rPr lang="en-US" sz="2800" b="1" baseline="0" dirty="0" smtClean="0">
                <a:solidFill>
                  <a:schemeClr val="bg1"/>
                </a:solidFill>
              </a:rPr>
              <a:t> of channel]</a:t>
            </a:r>
            <a:endParaRPr lang="en-US" sz="2800" b="1"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pic>
        <p:nvPicPr>
          <p:cNvPr id="24" name="Picture 2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48393" y="5841076"/>
            <a:ext cx="581846" cy="420222"/>
          </a:xfrm>
          <a:prstGeom prst="rect">
            <a:avLst/>
          </a:prstGeom>
        </p:spPr>
      </p:pic>
      <p:sp>
        <p:nvSpPr>
          <p:cNvPr id="25" name="Rectangle 24"/>
          <p:cNvSpPr/>
          <p:nvPr userDrawn="1"/>
        </p:nvSpPr>
        <p:spPr>
          <a:xfrm>
            <a:off x="4029030" y="5740317"/>
            <a:ext cx="2188326" cy="830997"/>
          </a:xfrm>
          <a:prstGeom prst="rect">
            <a:avLst/>
          </a:prstGeom>
        </p:spPr>
        <p:txBody>
          <a:bodyPr wrap="square">
            <a:noAutofit/>
          </a:bodyPr>
          <a:lstStyle/>
          <a:p>
            <a:r>
              <a:rPr lang="en-US" sz="2000" b="1" kern="1200" dirty="0" smtClean="0">
                <a:solidFill>
                  <a:schemeClr val="bg1"/>
                </a:solidFill>
                <a:latin typeface="+mn-lt"/>
                <a:ea typeface="+mn-ea"/>
                <a:cs typeface="+mn-cs"/>
              </a:rPr>
              <a:t>Website</a:t>
            </a:r>
          </a:p>
          <a:p>
            <a:r>
              <a:rPr lang="en-US" sz="2800" b="1" kern="1200" dirty="0" smtClean="0">
                <a:solidFill>
                  <a:schemeClr val="bg1"/>
                </a:solidFill>
                <a:latin typeface="+mn-lt"/>
                <a:ea typeface="+mn-ea"/>
                <a:cs typeface="+mn-cs"/>
              </a:rPr>
              <a:t>[URL]</a:t>
            </a:r>
            <a:endParaRPr lang="en-US" sz="2800" b="1" kern="1200" dirty="0">
              <a:solidFill>
                <a:schemeClr val="bg1"/>
              </a:solidFill>
              <a:latin typeface="+mn-lt"/>
              <a:ea typeface="+mn-ea"/>
              <a:cs typeface="+mn-cs"/>
            </a:endParaRPr>
          </a:p>
        </p:txBody>
      </p:sp>
    </p:spTree>
    <p:extLst>
      <p:ext uri="{BB962C8B-B14F-4D97-AF65-F5344CB8AC3E}">
        <p14:creationId xmlns:p14="http://schemas.microsoft.com/office/powerpoint/2010/main" val="16333418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Rectangle 11"/>
          <p:cNvSpPr/>
          <p:nvPr userDrawn="1"/>
        </p:nvSpPr>
        <p:spPr>
          <a:xfrm>
            <a:off x="0" y="256495"/>
            <a:ext cx="8318938" cy="864222"/>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sp>
        <p:nvSpPr>
          <p:cNvPr id="22" name="TextBox 21"/>
          <p:cNvSpPr txBox="1"/>
          <p:nvPr userDrawn="1"/>
        </p:nvSpPr>
        <p:spPr>
          <a:xfrm>
            <a:off x="5181600" y="1655455"/>
            <a:ext cx="2802382" cy="1902059"/>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smtClean="0">
                <a:solidFill>
                  <a:srgbClr val="1E5A94"/>
                </a:solidFill>
              </a:rPr>
              <a:t>Sr. Cyber</a:t>
            </a:r>
            <a:r>
              <a:rPr lang="en-US" sz="2000" b="1" baseline="0" dirty="0" smtClean="0">
                <a:solidFill>
                  <a:srgbClr val="1E5A94"/>
                </a:solidFill>
              </a:rPr>
              <a:t> Program Manager</a:t>
            </a:r>
            <a:endParaRPr lang="en-US" sz="2000" b="1" dirty="0" smtClean="0">
              <a:solidFill>
                <a:srgbClr val="1E5A94"/>
              </a:solidFill>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smtClean="0">
                <a:solidFill>
                  <a:srgbClr val="1E5A94"/>
                </a:solidFill>
              </a:rPr>
              <a:t>Jessica Bowers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1E5A94"/>
                </a:solidFill>
              </a:rPr>
              <a:t>jbowers@eac.gov</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30" name="TextBox 29"/>
          <p:cNvSpPr txBox="1"/>
          <p:nvPr userDrawn="1"/>
        </p:nvSpPr>
        <p:spPr>
          <a:xfrm>
            <a:off x="609600" y="334663"/>
            <a:ext cx="6959162" cy="707886"/>
          </a:xfrm>
          <a:prstGeom prst="rect">
            <a:avLst/>
          </a:prstGeom>
          <a:noFill/>
        </p:spPr>
        <p:txBody>
          <a:bodyPr wrap="square" rtlCol="0">
            <a:noAutofit/>
          </a:bodyPr>
          <a:lstStyle/>
          <a:p>
            <a:r>
              <a:rPr lang="en-US" sz="4000" b="1" dirty="0" smtClean="0">
                <a:solidFill>
                  <a:schemeClr val="bg1"/>
                </a:solidFill>
              </a:rPr>
              <a:t>Key Personnel</a:t>
            </a:r>
            <a:endParaRPr lang="en-US" sz="4000" b="1" kern="1200" dirty="0">
              <a:solidFill>
                <a:schemeClr val="bg1"/>
              </a:solidFill>
              <a:latin typeface="+mn-lt"/>
              <a:ea typeface="+mn-ea"/>
              <a:cs typeface="+mn-cs"/>
            </a:endParaRPr>
          </a:p>
        </p:txBody>
      </p:sp>
      <p:sp>
        <p:nvSpPr>
          <p:cNvPr id="13" name="Rectangle 12"/>
          <p:cNvSpPr/>
          <p:nvPr userDrawn="1"/>
        </p:nvSpPr>
        <p:spPr>
          <a:xfrm rot="9000000" flipV="1">
            <a:off x="6943956" y="6284786"/>
            <a:ext cx="2629205" cy="3999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Rectangle 13"/>
          <p:cNvSpPr/>
          <p:nvPr userDrawn="1"/>
        </p:nvSpPr>
        <p:spPr>
          <a:xfrm rot="9000000" flipV="1">
            <a:off x="5675678" y="5885667"/>
            <a:ext cx="4100208" cy="3999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TextBox 9"/>
          <p:cNvSpPr txBox="1"/>
          <p:nvPr userDrawn="1"/>
        </p:nvSpPr>
        <p:spPr>
          <a:xfrm>
            <a:off x="1357087" y="4114800"/>
            <a:ext cx="2802382" cy="1902059"/>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smtClean="0">
                <a:solidFill>
                  <a:srgbClr val="1E5A94"/>
                </a:solidFill>
              </a:rPr>
              <a:t>Sr. Cyber Analyst</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smtClean="0">
                <a:solidFill>
                  <a:srgbClr val="1E5A94"/>
                </a:solidFill>
              </a:rPr>
              <a:t>Cal Lassetter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1E5A94"/>
                </a:solidFill>
              </a:rPr>
              <a:t>classetter@eac.gov</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11" name="TextBox 10"/>
          <p:cNvSpPr txBox="1"/>
          <p:nvPr userDrawn="1"/>
        </p:nvSpPr>
        <p:spPr>
          <a:xfrm>
            <a:off x="1447800" y="1807855"/>
            <a:ext cx="2802382" cy="1902059"/>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smtClean="0">
                <a:solidFill>
                  <a:srgbClr val="1E5A94"/>
                </a:solidFill>
              </a:rPr>
              <a:t>Deputy CISO</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smtClean="0">
                <a:solidFill>
                  <a:srgbClr val="1E5A94"/>
                </a:solidFill>
              </a:rPr>
              <a:t>Joshua Franklin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1E5A94"/>
                </a:solidFill>
              </a:rPr>
              <a:t>jfranklin@eac.gov</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1E5A94"/>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Tree>
    <p:extLst>
      <p:ext uri="{BB962C8B-B14F-4D97-AF65-F5344CB8AC3E}">
        <p14:creationId xmlns:p14="http://schemas.microsoft.com/office/powerpoint/2010/main" val="6746157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cover_photo bleed">
    <p:spTree>
      <p:nvGrpSpPr>
        <p:cNvPr id="1" name=""/>
        <p:cNvGrpSpPr/>
        <p:nvPr/>
      </p:nvGrpSpPr>
      <p:grpSpPr>
        <a:xfrm>
          <a:off x="0" y="0"/>
          <a:ext cx="0" cy="0"/>
          <a:chOff x="0" y="0"/>
          <a:chExt cx="0" cy="0"/>
        </a:xfrm>
      </p:grpSpPr>
      <p:sp>
        <p:nvSpPr>
          <p:cNvPr id="19" name="Picture Placeholder 18"/>
          <p:cNvSpPr>
            <a:spLocks noGrp="1"/>
          </p:cNvSpPr>
          <p:nvPr>
            <p:ph type="pic" sz="quarter" idx="16"/>
          </p:nvPr>
        </p:nvSpPr>
        <p:spPr>
          <a:xfrm>
            <a:off x="0" y="0"/>
            <a:ext cx="9144000" cy="6858000"/>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sp>
        <p:nvSpPr>
          <p:cNvPr id="13" name="Rectangle 12"/>
          <p:cNvSpPr/>
          <p:nvPr userDrawn="1"/>
        </p:nvSpPr>
        <p:spPr>
          <a:xfrm>
            <a:off x="0" y="4207841"/>
            <a:ext cx="8001000" cy="864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3" name="Text Placeholder 9"/>
          <p:cNvSpPr>
            <a:spLocks noGrp="1"/>
          </p:cNvSpPr>
          <p:nvPr>
            <p:ph type="body" sz="quarter" idx="4294967295"/>
          </p:nvPr>
        </p:nvSpPr>
        <p:spPr>
          <a:xfrm>
            <a:off x="401782" y="4227605"/>
            <a:ext cx="7467600" cy="744538"/>
          </a:xfrm>
        </p:spPr>
        <p:txBody>
          <a:bodyPr>
            <a:noAutofit/>
          </a:bodyPr>
          <a:lstStyle>
            <a:lvl1pPr marL="0" indent="0">
              <a:buNone/>
              <a:defRPr sz="4000" b="1">
                <a:solidFill>
                  <a:srgbClr val="1E5A94"/>
                </a:solidFill>
              </a:defRPr>
            </a:lvl1pPr>
          </a:lstStyle>
          <a:p>
            <a:r>
              <a:rPr lang="en-US" dirty="0"/>
              <a:t>Section header with photo</a:t>
            </a:r>
          </a:p>
        </p:txBody>
      </p:sp>
    </p:spTree>
    <p:extLst>
      <p:ext uri="{BB962C8B-B14F-4D97-AF65-F5344CB8AC3E}">
        <p14:creationId xmlns:p14="http://schemas.microsoft.com/office/powerpoint/2010/main" val="4075046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6"/>
          <p:cNvSpPr/>
          <p:nvPr userDrawn="1"/>
        </p:nvSpPr>
        <p:spPr>
          <a:xfrm>
            <a:off x="0" y="-7374"/>
            <a:ext cx="9144000" cy="6858000"/>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19800000">
            <a:off x="-1340957" y="597503"/>
            <a:ext cx="5094995"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p:cNvSpPr/>
          <p:nvPr userDrawn="1"/>
        </p:nvSpPr>
        <p:spPr>
          <a:xfrm rot="19800000">
            <a:off x="-1569559" y="22770"/>
            <a:ext cx="5094995"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TextBox 2"/>
          <p:cNvSpPr txBox="1"/>
          <p:nvPr userDrawn="1"/>
        </p:nvSpPr>
        <p:spPr>
          <a:xfrm>
            <a:off x="1273977" y="2590800"/>
            <a:ext cx="3733800" cy="707886"/>
          </a:xfrm>
          <a:prstGeom prst="rect">
            <a:avLst/>
          </a:prstGeom>
          <a:noFill/>
        </p:spPr>
        <p:txBody>
          <a:bodyPr wrap="square" rtlCol="0">
            <a:noAutofit/>
          </a:bodyPr>
          <a:lstStyle/>
          <a:p>
            <a:pPr lvl="0"/>
            <a:r>
              <a:rPr lang="en-US" sz="4000" b="1" dirty="0" smtClean="0">
                <a:solidFill>
                  <a:schemeClr val="bg1"/>
                </a:solidFill>
              </a:rPr>
              <a:t>Questions?</a:t>
            </a:r>
            <a:endParaRPr lang="en-US" sz="4000" b="1" dirty="0">
              <a:solidFill>
                <a:schemeClr val="bg1"/>
              </a:solidFill>
            </a:endParaRP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spTree>
    <p:extLst>
      <p:ext uri="{BB962C8B-B14F-4D97-AF65-F5344CB8AC3E}">
        <p14:creationId xmlns:p14="http://schemas.microsoft.com/office/powerpoint/2010/main" val="41311121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273977" y="2590802"/>
            <a:ext cx="3733800" cy="2071603"/>
          </a:xfrm>
        </p:spPr>
        <p:txBody>
          <a:bodyPr>
            <a:noAutofit/>
          </a:bodyPr>
          <a:lstStyle>
            <a:lvl1pPr marL="0" indent="0">
              <a:buNone/>
              <a:defRPr sz="4000" b="1" baseline="0">
                <a:solidFill>
                  <a:srgbClr val="1E5A94"/>
                </a:solidFill>
              </a:defRPr>
            </a:lvl1pPr>
          </a:lstStyle>
          <a:p>
            <a:pPr lvl="0"/>
            <a:r>
              <a:rPr lang="en-US" dirty="0"/>
              <a:t>This is for a section or chapter head</a:t>
            </a:r>
          </a:p>
        </p:txBody>
      </p:sp>
      <p:sp>
        <p:nvSpPr>
          <p:cNvPr id="13" name="Text Placeholder 11"/>
          <p:cNvSpPr>
            <a:spLocks noGrp="1"/>
          </p:cNvSpPr>
          <p:nvPr>
            <p:ph type="body" sz="quarter" idx="11" hasCustomPrompt="1"/>
          </p:nvPr>
        </p:nvSpPr>
        <p:spPr>
          <a:xfrm>
            <a:off x="1273977" y="4782969"/>
            <a:ext cx="3733800" cy="1194387"/>
          </a:xfrm>
        </p:spPr>
        <p:txBody>
          <a:bodyPr>
            <a:noAutofit/>
          </a:bodyPr>
          <a:lstStyle>
            <a:lvl1pPr marL="342900" indent="-342900">
              <a:buFont typeface="Arial" charset="0"/>
              <a:buChar char="•"/>
              <a:defRPr sz="2000" b="0" baseline="0">
                <a:solidFill>
                  <a:srgbClr val="1E5A94"/>
                </a:solidFill>
              </a:defRPr>
            </a:lvl1pPr>
          </a:lstStyle>
          <a:p>
            <a:pPr lvl="0"/>
            <a:r>
              <a:rPr lang="en-US" dirty="0"/>
              <a:t>Add any details or agenda items here. </a:t>
            </a:r>
          </a:p>
        </p:txBody>
      </p:sp>
      <p:sp>
        <p:nvSpPr>
          <p:cNvPr id="10" name="Rectangle 9"/>
          <p:cNvSpPr/>
          <p:nvPr userDrawn="1"/>
        </p:nvSpPr>
        <p:spPr>
          <a:xfrm rot="19800000">
            <a:off x="-1340956" y="597503"/>
            <a:ext cx="5094995" cy="381000"/>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11" name="Rectangle 10"/>
          <p:cNvSpPr/>
          <p:nvPr userDrawn="1"/>
        </p:nvSpPr>
        <p:spPr>
          <a:xfrm rot="19800000">
            <a:off x="-1569558" y="22770"/>
            <a:ext cx="5094995" cy="381000"/>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11"/>
            <a:ext cx="1722790" cy="1208091"/>
          </a:xfrm>
          <a:prstGeom prst="rect">
            <a:avLst/>
          </a:prstGeom>
        </p:spPr>
      </p:pic>
      <p:sp>
        <p:nvSpPr>
          <p:cNvPr id="16" name="Rectangle 15"/>
          <p:cNvSpPr/>
          <p:nvPr userDrawn="1"/>
        </p:nvSpPr>
        <p:spPr>
          <a:xfrm>
            <a:off x="0" y="6129754"/>
            <a:ext cx="3352800" cy="728246"/>
          </a:xfrm>
          <a:prstGeom prst="rect">
            <a:avLst/>
          </a:prstGeom>
          <a:solidFill>
            <a:schemeClr val="tx2"/>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3276600" y="6129754"/>
            <a:ext cx="5867400" cy="72824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Box 17"/>
          <p:cNvSpPr txBox="1"/>
          <p:nvPr userDrawn="1"/>
        </p:nvSpPr>
        <p:spPr>
          <a:xfrm>
            <a:off x="4626429" y="6172200"/>
            <a:ext cx="4506686" cy="338554"/>
          </a:xfrm>
          <a:prstGeom prst="rect">
            <a:avLst/>
          </a:prstGeom>
          <a:noFill/>
        </p:spPr>
        <p:txBody>
          <a:bodyPr wrap="square" rtlCol="0">
            <a:spAutoFit/>
          </a:bodyPr>
          <a:lstStyle/>
          <a:p>
            <a:pPr lvl="0" algn="l"/>
            <a:r>
              <a:rPr lang="en-US" sz="1600" dirty="0">
                <a:solidFill>
                  <a:schemeClr val="bg1"/>
                </a:solidFill>
              </a:rPr>
              <a:t>U.S. Election Assistance Commission | </a:t>
            </a:r>
            <a:r>
              <a:rPr lang="en-US" sz="1600" dirty="0" err="1">
                <a:solidFill>
                  <a:schemeClr val="bg1"/>
                </a:solidFill>
              </a:rPr>
              <a:t>www.eac.gov</a:t>
            </a:r>
            <a:endParaRPr lang="en-US" sz="1600" dirty="0">
              <a:solidFill>
                <a:schemeClr val="bg1"/>
              </a:solidFill>
            </a:endParaRPr>
          </a:p>
        </p:txBody>
      </p:sp>
    </p:spTree>
    <p:extLst>
      <p:ext uri="{BB962C8B-B14F-4D97-AF65-F5344CB8AC3E}">
        <p14:creationId xmlns:p14="http://schemas.microsoft.com/office/powerpoint/2010/main" val="195421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1125502" y="1295400"/>
            <a:ext cx="6438900" cy="3962400"/>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11"/>
            <a:ext cx="1722790" cy="1208091"/>
          </a:xfrm>
          <a:prstGeom prst="rect">
            <a:avLst/>
          </a:prstGeom>
        </p:spPr>
      </p:pic>
      <p:sp>
        <p:nvSpPr>
          <p:cNvPr id="10" name="Text Placeholder 8"/>
          <p:cNvSpPr>
            <a:spLocks noGrp="1"/>
          </p:cNvSpPr>
          <p:nvPr>
            <p:ph type="body" sz="quarter" idx="13" hasCustomPrompt="1"/>
          </p:nvPr>
        </p:nvSpPr>
        <p:spPr>
          <a:xfrm>
            <a:off x="702579" y="533402"/>
            <a:ext cx="6854896" cy="533401"/>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spc="300" baseline="0">
                <a:solidFill>
                  <a:schemeClr val="tx2"/>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Section or chapter title</a:t>
            </a:r>
          </a:p>
        </p:txBody>
      </p:sp>
      <p:sp>
        <p:nvSpPr>
          <p:cNvPr id="12" name="Rectangle 11"/>
          <p:cNvSpPr/>
          <p:nvPr userDrawn="1"/>
        </p:nvSpPr>
        <p:spPr>
          <a:xfrm rot="19800000">
            <a:off x="-1569558" y="22770"/>
            <a:ext cx="5094995"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11" name="Rectangle 10"/>
          <p:cNvSpPr/>
          <p:nvPr userDrawn="1"/>
        </p:nvSpPr>
        <p:spPr>
          <a:xfrm>
            <a:off x="0" y="6129754"/>
            <a:ext cx="3352800" cy="728246"/>
          </a:xfrm>
          <a:prstGeom prst="rect">
            <a:avLst/>
          </a:prstGeom>
          <a:solidFill>
            <a:schemeClr val="tx2"/>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3276600" y="6129754"/>
            <a:ext cx="5867400" cy="72824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p:cNvSpPr txBox="1"/>
          <p:nvPr userDrawn="1"/>
        </p:nvSpPr>
        <p:spPr>
          <a:xfrm>
            <a:off x="4626429" y="6172200"/>
            <a:ext cx="4506686" cy="338554"/>
          </a:xfrm>
          <a:prstGeom prst="rect">
            <a:avLst/>
          </a:prstGeom>
          <a:noFill/>
        </p:spPr>
        <p:txBody>
          <a:bodyPr wrap="square" rtlCol="0">
            <a:spAutoFit/>
          </a:bodyPr>
          <a:lstStyle/>
          <a:p>
            <a:pPr lvl="0" algn="l"/>
            <a:r>
              <a:rPr lang="en-US" sz="1600" dirty="0">
                <a:solidFill>
                  <a:schemeClr val="bg1"/>
                </a:solidFill>
              </a:rPr>
              <a:t>U.S. Election Assistance Commission | </a:t>
            </a:r>
            <a:r>
              <a:rPr lang="en-US" sz="1600" dirty="0" err="1">
                <a:solidFill>
                  <a:schemeClr val="bg1"/>
                </a:solidFill>
              </a:rPr>
              <a:t>www.eac.gov</a:t>
            </a:r>
            <a:endParaRPr lang="en-US" sz="1600" dirty="0">
              <a:solidFill>
                <a:schemeClr val="bg1"/>
              </a:solidFill>
            </a:endParaRPr>
          </a:p>
        </p:txBody>
      </p:sp>
    </p:spTree>
    <p:extLst>
      <p:ext uri="{BB962C8B-B14F-4D97-AF65-F5344CB8AC3E}">
        <p14:creationId xmlns:p14="http://schemas.microsoft.com/office/powerpoint/2010/main" val="308699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8" name="Picture Placeholder 17"/>
          <p:cNvSpPr>
            <a:spLocks noGrp="1"/>
          </p:cNvSpPr>
          <p:nvPr>
            <p:ph type="pic" sz="quarter" idx="16"/>
          </p:nvPr>
        </p:nvSpPr>
        <p:spPr>
          <a:xfrm>
            <a:off x="457200" y="1323976"/>
            <a:ext cx="4038600" cy="4577181"/>
          </a:xfrm>
        </p:spPr>
        <p:txBody>
          <a:bodyPr/>
          <a:lstStyle/>
          <a:p>
            <a:endParaRPr lang="en-US"/>
          </a:p>
        </p:txBody>
      </p:sp>
      <p:sp>
        <p:nvSpPr>
          <p:cNvPr id="16" name="Text Placeholder 12"/>
          <p:cNvSpPr>
            <a:spLocks noGrp="1"/>
          </p:cNvSpPr>
          <p:nvPr>
            <p:ph type="body" sz="quarter" idx="15"/>
          </p:nvPr>
        </p:nvSpPr>
        <p:spPr>
          <a:xfrm>
            <a:off x="4724400" y="1324086"/>
            <a:ext cx="4038600" cy="4577070"/>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8"/>
          <p:cNvSpPr>
            <a:spLocks noGrp="1"/>
          </p:cNvSpPr>
          <p:nvPr>
            <p:ph type="body" sz="quarter" idx="13" hasCustomPrompt="1"/>
          </p:nvPr>
        </p:nvSpPr>
        <p:spPr>
          <a:xfrm>
            <a:off x="702579" y="533402"/>
            <a:ext cx="6854896" cy="533401"/>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spc="300" baseline="0">
                <a:solidFill>
                  <a:schemeClr val="tx2"/>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Section or chapter title</a:t>
            </a:r>
          </a:p>
        </p:txBody>
      </p:sp>
      <p:sp>
        <p:nvSpPr>
          <p:cNvPr id="24" name="Rectangle 23"/>
          <p:cNvSpPr/>
          <p:nvPr userDrawn="1"/>
        </p:nvSpPr>
        <p:spPr>
          <a:xfrm>
            <a:off x="0" y="6129754"/>
            <a:ext cx="3352800" cy="728246"/>
          </a:xfrm>
          <a:prstGeom prst="rect">
            <a:avLst/>
          </a:prstGeom>
          <a:solidFill>
            <a:schemeClr val="tx2"/>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p:cNvSpPr/>
          <p:nvPr userDrawn="1"/>
        </p:nvSpPr>
        <p:spPr>
          <a:xfrm>
            <a:off x="3276600" y="6129754"/>
            <a:ext cx="5867400" cy="72824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TextBox 25"/>
          <p:cNvSpPr txBox="1"/>
          <p:nvPr userDrawn="1"/>
        </p:nvSpPr>
        <p:spPr>
          <a:xfrm>
            <a:off x="4626429" y="6172200"/>
            <a:ext cx="4506686" cy="338554"/>
          </a:xfrm>
          <a:prstGeom prst="rect">
            <a:avLst/>
          </a:prstGeom>
          <a:noFill/>
        </p:spPr>
        <p:txBody>
          <a:bodyPr wrap="square" rtlCol="0">
            <a:spAutoFit/>
          </a:bodyPr>
          <a:lstStyle/>
          <a:p>
            <a:pPr lvl="0" algn="l"/>
            <a:r>
              <a:rPr lang="en-US" sz="1600" dirty="0">
                <a:solidFill>
                  <a:schemeClr val="bg1"/>
                </a:solidFill>
              </a:rPr>
              <a:t>U.S. Election Assistance Commission | </a:t>
            </a:r>
            <a:r>
              <a:rPr lang="en-US" sz="1600" dirty="0" err="1">
                <a:solidFill>
                  <a:schemeClr val="bg1"/>
                </a:solidFill>
              </a:rPr>
              <a:t>www.eac.gov</a:t>
            </a:r>
            <a:endParaRPr lang="en-US" sz="1600" dirty="0">
              <a:solidFill>
                <a:schemeClr val="bg1"/>
              </a:solidFill>
            </a:endParaRPr>
          </a:p>
        </p:txBody>
      </p:sp>
    </p:spTree>
    <p:extLst>
      <p:ext uri="{BB962C8B-B14F-4D97-AF65-F5344CB8AC3E}">
        <p14:creationId xmlns:p14="http://schemas.microsoft.com/office/powerpoint/2010/main" val="106378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r picture + short text">
    <p:spTree>
      <p:nvGrpSpPr>
        <p:cNvPr id="1" name=""/>
        <p:cNvGrpSpPr/>
        <p:nvPr/>
      </p:nvGrpSpPr>
      <p:grpSpPr>
        <a:xfrm>
          <a:off x="0" y="0"/>
          <a:ext cx="0" cy="0"/>
          <a:chOff x="0" y="0"/>
          <a:chExt cx="0" cy="0"/>
        </a:xfrm>
      </p:grpSpPr>
      <p:sp>
        <p:nvSpPr>
          <p:cNvPr id="7" name="Picture Placeholder 17"/>
          <p:cNvSpPr>
            <a:spLocks noGrp="1"/>
          </p:cNvSpPr>
          <p:nvPr>
            <p:ph type="pic" sz="quarter" idx="16" hasCustomPrompt="1"/>
          </p:nvPr>
        </p:nvSpPr>
        <p:spPr>
          <a:xfrm>
            <a:off x="1198980" y="1308468"/>
            <a:ext cx="6854896" cy="3226364"/>
          </a:xfrm>
        </p:spPr>
        <p:txBody>
          <a:bodyPr/>
          <a:lstStyle>
            <a:lvl1pPr>
              <a:defRPr baseline="0"/>
            </a:lvl1pPr>
          </a:lstStyle>
          <a:p>
            <a:r>
              <a:rPr lang="en-US" dirty="0"/>
              <a:t>This slide is for bigger pictures. </a:t>
            </a:r>
          </a:p>
        </p:txBody>
      </p:sp>
      <p:sp>
        <p:nvSpPr>
          <p:cNvPr id="8" name="Text Placeholder 12"/>
          <p:cNvSpPr>
            <a:spLocks noGrp="1"/>
          </p:cNvSpPr>
          <p:nvPr>
            <p:ph type="body" sz="quarter" idx="15" hasCustomPrompt="1"/>
          </p:nvPr>
        </p:nvSpPr>
        <p:spPr>
          <a:xfrm>
            <a:off x="2033132" y="4769572"/>
            <a:ext cx="5186593" cy="695146"/>
          </a:xfrm>
        </p:spPr>
        <p:txBody>
          <a:bodyPr>
            <a:noAutofit/>
          </a:bodyPr>
          <a:lstStyle>
            <a:lvl1pPr marL="0" indent="0">
              <a:buNone/>
              <a:defRPr sz="2000" baseline="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Include shorter text here. Text should not be more than.  </a:t>
            </a:r>
          </a:p>
        </p:txBody>
      </p:sp>
      <p:sp>
        <p:nvSpPr>
          <p:cNvPr id="10" name="Text Placeholder 8"/>
          <p:cNvSpPr>
            <a:spLocks noGrp="1"/>
          </p:cNvSpPr>
          <p:nvPr>
            <p:ph type="body" sz="quarter" idx="13" hasCustomPrompt="1"/>
          </p:nvPr>
        </p:nvSpPr>
        <p:spPr>
          <a:xfrm>
            <a:off x="702579" y="533402"/>
            <a:ext cx="6854896" cy="533401"/>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spc="300" baseline="0">
                <a:solidFill>
                  <a:schemeClr val="tx2"/>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Section or chapter title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11"/>
            <a:ext cx="1722790" cy="1208091"/>
          </a:xfrm>
          <a:prstGeom prst="rect">
            <a:avLst/>
          </a:prstGeom>
        </p:spPr>
      </p:pic>
      <p:sp>
        <p:nvSpPr>
          <p:cNvPr id="13" name="Rectangle 12"/>
          <p:cNvSpPr/>
          <p:nvPr userDrawn="1"/>
        </p:nvSpPr>
        <p:spPr>
          <a:xfrm rot="19800000">
            <a:off x="-1569558" y="22770"/>
            <a:ext cx="5094995"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14" name="Rectangle 13"/>
          <p:cNvSpPr/>
          <p:nvPr userDrawn="1"/>
        </p:nvSpPr>
        <p:spPr>
          <a:xfrm>
            <a:off x="0" y="6129754"/>
            <a:ext cx="3352800" cy="728246"/>
          </a:xfrm>
          <a:prstGeom prst="rect">
            <a:avLst/>
          </a:prstGeom>
          <a:solidFill>
            <a:schemeClr val="tx2"/>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3276600" y="6129754"/>
            <a:ext cx="5867400" cy="72824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p:cNvSpPr txBox="1"/>
          <p:nvPr userDrawn="1"/>
        </p:nvSpPr>
        <p:spPr>
          <a:xfrm>
            <a:off x="4626429" y="6172200"/>
            <a:ext cx="4506686" cy="338554"/>
          </a:xfrm>
          <a:prstGeom prst="rect">
            <a:avLst/>
          </a:prstGeom>
          <a:noFill/>
        </p:spPr>
        <p:txBody>
          <a:bodyPr wrap="square" rtlCol="0">
            <a:spAutoFit/>
          </a:bodyPr>
          <a:lstStyle/>
          <a:p>
            <a:pPr lvl="0" algn="l"/>
            <a:r>
              <a:rPr lang="en-US" sz="1600" dirty="0">
                <a:solidFill>
                  <a:schemeClr val="bg1"/>
                </a:solidFill>
              </a:rPr>
              <a:t>U.S. Election Assistance Commission | </a:t>
            </a:r>
            <a:r>
              <a:rPr lang="en-US" sz="1600" dirty="0" err="1">
                <a:solidFill>
                  <a:schemeClr val="bg1"/>
                </a:solidFill>
              </a:rPr>
              <a:t>www.eac.gov</a:t>
            </a:r>
            <a:endParaRPr lang="en-US" sz="1600" dirty="0">
              <a:solidFill>
                <a:schemeClr val="bg1"/>
              </a:solidFill>
            </a:endParaRPr>
          </a:p>
        </p:txBody>
      </p:sp>
    </p:spTree>
    <p:extLst>
      <p:ext uri="{BB962C8B-B14F-4D97-AF65-F5344CB8AC3E}">
        <p14:creationId xmlns:p14="http://schemas.microsoft.com/office/powerpoint/2010/main" val="5579115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p:cNvSpPr txBox="1"/>
          <p:nvPr userDrawn="1"/>
        </p:nvSpPr>
        <p:spPr>
          <a:xfrm>
            <a:off x="5225424" y="1984409"/>
            <a:ext cx="3689976" cy="1163395"/>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a:solidFill>
                  <a:schemeClr val="bg1"/>
                </a:solidFill>
              </a:rPr>
              <a:t>Facebook</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err="1">
                <a:solidFill>
                  <a:schemeClr val="bg1"/>
                </a:solidFill>
              </a:rPr>
              <a:t>Facebook.com</a:t>
            </a:r>
            <a:r>
              <a:rPr lang="en-US" sz="2800" b="1" dirty="0">
                <a:solidFill>
                  <a:schemeClr val="bg1"/>
                </a:solidFill>
              </a:rPr>
              <a:t>/eacgov1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800" dirty="0"/>
          </a:p>
        </p:txBody>
      </p:sp>
      <p:sp>
        <p:nvSpPr>
          <p:cNvPr id="16" name="TextBox 15"/>
          <p:cNvSpPr txBox="1"/>
          <p:nvPr userDrawn="1"/>
        </p:nvSpPr>
        <p:spPr>
          <a:xfrm>
            <a:off x="1113028" y="1836519"/>
            <a:ext cx="3087252" cy="830997"/>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a:solidFill>
                  <a:schemeClr val="bg1"/>
                </a:solidFill>
              </a:rPr>
              <a:t>Email</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kern="1200" dirty="0" err="1">
                <a:solidFill>
                  <a:schemeClr val="bg1"/>
                </a:solidFill>
                <a:latin typeface="+mn-lt"/>
                <a:ea typeface="+mn-ea"/>
                <a:cs typeface="+mn-cs"/>
              </a:rPr>
              <a:t>listen@eac.gov</a:t>
            </a:r>
            <a:endParaRPr lang="en-US" sz="2800" b="1" kern="1200" dirty="0">
              <a:solidFill>
                <a:schemeClr val="bg1"/>
              </a:solidFill>
              <a:latin typeface="+mn-lt"/>
              <a:ea typeface="+mn-ea"/>
              <a:cs typeface="+mn-cs"/>
            </a:endParaRPr>
          </a:p>
        </p:txBody>
      </p:sp>
      <p:sp>
        <p:nvSpPr>
          <p:cNvPr id="17" name="TextBox 16"/>
          <p:cNvSpPr txBox="1"/>
          <p:nvPr userDrawn="1"/>
        </p:nvSpPr>
        <p:spPr>
          <a:xfrm>
            <a:off x="1113029" y="3676229"/>
            <a:ext cx="3324742" cy="1692771"/>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a:solidFill>
                  <a:schemeClr val="bg1"/>
                </a:solidFill>
              </a:rPr>
              <a:t>Twitter</a:t>
            </a:r>
          </a:p>
          <a:p>
            <a:r>
              <a:rPr lang="en-US" sz="2800" b="1" kern="1200" dirty="0">
                <a:solidFill>
                  <a:schemeClr val="bg1"/>
                </a:solidFill>
                <a:latin typeface="+mn-lt"/>
                <a:ea typeface="+mn-ea"/>
                <a:cs typeface="+mn-cs"/>
              </a:rPr>
              <a:t>@</a:t>
            </a:r>
            <a:r>
              <a:rPr lang="en-US" sz="2800" b="1" kern="1200" dirty="0" err="1">
                <a:solidFill>
                  <a:schemeClr val="bg1"/>
                </a:solidFill>
                <a:latin typeface="+mn-lt"/>
                <a:ea typeface="+mn-ea"/>
                <a:cs typeface="+mn-cs"/>
              </a:rPr>
              <a:t>EACgov</a:t>
            </a:r>
            <a:endParaRPr lang="en-US" sz="2800" b="1" kern="1200" dirty="0">
              <a:solidFill>
                <a:schemeClr val="bg1"/>
              </a:solidFill>
              <a:latin typeface="+mn-lt"/>
              <a:ea typeface="+mn-ea"/>
              <a:cs typeface="+mn-cs"/>
            </a:endParaRPr>
          </a:p>
        </p:txBody>
      </p:sp>
      <p:sp>
        <p:nvSpPr>
          <p:cNvPr id="19" name="Rectangle 18"/>
          <p:cNvSpPr/>
          <p:nvPr userDrawn="1"/>
        </p:nvSpPr>
        <p:spPr>
          <a:xfrm>
            <a:off x="0" y="256495"/>
            <a:ext cx="8318938" cy="864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0" name="TextBox 19"/>
          <p:cNvSpPr txBox="1"/>
          <p:nvPr userDrawn="1"/>
        </p:nvSpPr>
        <p:spPr>
          <a:xfrm>
            <a:off x="609601" y="334663"/>
            <a:ext cx="6959162" cy="707886"/>
          </a:xfrm>
          <a:prstGeom prst="rect">
            <a:avLst/>
          </a:prstGeom>
          <a:noFill/>
        </p:spPr>
        <p:txBody>
          <a:bodyPr wrap="square" rtlCol="0">
            <a:noAutofit/>
          </a:bodyPr>
          <a:lstStyle/>
          <a:p>
            <a:r>
              <a:rPr lang="en-US" sz="4000" b="1" dirty="0">
                <a:solidFill>
                  <a:srgbClr val="1E5A94"/>
                </a:solidFill>
              </a:rPr>
              <a:t>Social media</a:t>
            </a:r>
            <a:endParaRPr lang="en-US" sz="4000" b="1" kern="1200" dirty="0">
              <a:solidFill>
                <a:srgbClr val="1E5A94"/>
              </a:solidFill>
              <a:latin typeface="+mn-lt"/>
              <a:ea typeface="+mn-ea"/>
              <a:cs typeface="+mn-cs"/>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11"/>
            <a:ext cx="1722790" cy="120809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39166" y="2041400"/>
            <a:ext cx="236157" cy="457200"/>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9397" y="3676229"/>
            <a:ext cx="442048" cy="365271"/>
          </a:xfrm>
          <a:prstGeom prst="rect">
            <a:avLst/>
          </a:prstGeom>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9466" y="1905308"/>
            <a:ext cx="461913" cy="456892"/>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98038" y="3676229"/>
            <a:ext cx="514773" cy="514773"/>
          </a:xfrm>
          <a:prstGeom prst="rect">
            <a:avLst/>
          </a:prstGeom>
        </p:spPr>
      </p:pic>
      <p:sp>
        <p:nvSpPr>
          <p:cNvPr id="23" name="TextBox 22"/>
          <p:cNvSpPr txBox="1"/>
          <p:nvPr userDrawn="1"/>
        </p:nvSpPr>
        <p:spPr>
          <a:xfrm>
            <a:off x="5225424" y="3676229"/>
            <a:ext cx="3689976" cy="1594283"/>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err="1">
                <a:solidFill>
                  <a:schemeClr val="bg1"/>
                </a:solidFill>
              </a:rPr>
              <a:t>Youtube</a:t>
            </a:r>
            <a:r>
              <a:rPr lang="en-US" sz="2000" b="1" dirty="0">
                <a:solidFill>
                  <a:schemeClr val="bg1"/>
                </a:solidFill>
              </a:rPr>
              <a:t> Channel</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a:solidFill>
                  <a:schemeClr val="bg1"/>
                </a:solidFill>
              </a:rPr>
              <a:t>Election Assistance</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a:solidFill>
                  <a:schemeClr val="bg1"/>
                </a:solidFill>
              </a:rPr>
              <a:t>Commission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800" dirty="0"/>
          </a:p>
        </p:txBody>
      </p:sp>
      <p:pic>
        <p:nvPicPr>
          <p:cNvPr id="24" name="Picture 2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48394" y="5841076"/>
            <a:ext cx="581846" cy="420222"/>
          </a:xfrm>
          <a:prstGeom prst="rect">
            <a:avLst/>
          </a:prstGeom>
        </p:spPr>
      </p:pic>
      <p:sp>
        <p:nvSpPr>
          <p:cNvPr id="25" name="Rectangle 24"/>
          <p:cNvSpPr/>
          <p:nvPr userDrawn="1"/>
        </p:nvSpPr>
        <p:spPr>
          <a:xfrm>
            <a:off x="4029030" y="5740319"/>
            <a:ext cx="2188326" cy="830997"/>
          </a:xfrm>
          <a:prstGeom prst="rect">
            <a:avLst/>
          </a:prstGeom>
        </p:spPr>
        <p:txBody>
          <a:bodyPr wrap="square">
            <a:noAutofit/>
          </a:bodyPr>
          <a:lstStyle/>
          <a:p>
            <a:r>
              <a:rPr lang="en-US" sz="2000" b="1" kern="1200" dirty="0">
                <a:solidFill>
                  <a:schemeClr val="bg1"/>
                </a:solidFill>
                <a:latin typeface="+mn-lt"/>
                <a:ea typeface="+mn-ea"/>
                <a:cs typeface="+mn-cs"/>
              </a:rPr>
              <a:t>Website</a:t>
            </a:r>
          </a:p>
          <a:p>
            <a:r>
              <a:rPr lang="en-US" sz="2800" b="1" kern="1200" dirty="0" err="1">
                <a:solidFill>
                  <a:schemeClr val="bg1"/>
                </a:solidFill>
                <a:latin typeface="+mn-lt"/>
                <a:ea typeface="+mn-ea"/>
                <a:cs typeface="+mn-cs"/>
              </a:rPr>
              <a:t>www.eac.gov</a:t>
            </a:r>
            <a:endParaRPr lang="en-US" sz="2800" b="1" kern="1200" dirty="0">
              <a:solidFill>
                <a:schemeClr val="bg1"/>
              </a:solidFill>
              <a:latin typeface="+mn-lt"/>
              <a:ea typeface="+mn-ea"/>
              <a:cs typeface="+mn-cs"/>
            </a:endParaRPr>
          </a:p>
        </p:txBody>
      </p:sp>
    </p:spTree>
    <p:extLst>
      <p:ext uri="{BB962C8B-B14F-4D97-AF65-F5344CB8AC3E}">
        <p14:creationId xmlns:p14="http://schemas.microsoft.com/office/powerpoint/2010/main" val="1090457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Rectangle 11"/>
          <p:cNvSpPr/>
          <p:nvPr userDrawn="1"/>
        </p:nvSpPr>
        <p:spPr>
          <a:xfrm>
            <a:off x="0" y="256495"/>
            <a:ext cx="8318938" cy="864222"/>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11"/>
            <a:ext cx="1722790" cy="1208091"/>
          </a:xfrm>
          <a:prstGeom prst="rect">
            <a:avLst/>
          </a:prstGeom>
        </p:spPr>
      </p:pic>
      <p:sp>
        <p:nvSpPr>
          <p:cNvPr id="22" name="TextBox 21"/>
          <p:cNvSpPr txBox="1"/>
          <p:nvPr userDrawn="1"/>
        </p:nvSpPr>
        <p:spPr>
          <a:xfrm>
            <a:off x="646549" y="1720516"/>
            <a:ext cx="3015625" cy="1902059"/>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a:solidFill>
                  <a:srgbClr val="1E5A94"/>
                </a:solidFill>
              </a:rPr>
              <a:t>Chairwoman</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a:solidFill>
                  <a:srgbClr val="1E5A94"/>
                </a:solidFill>
              </a:rPr>
              <a:t>Christy McCormick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a:solidFill>
                  <a:srgbClr val="1E5A94"/>
                </a:solidFill>
              </a:rPr>
              <a:t>(301) 563-3965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err="1">
                <a:solidFill>
                  <a:srgbClr val="1E5A94"/>
                </a:solidFill>
              </a:rPr>
              <a:t>cmccormick@eac.gov</a:t>
            </a:r>
            <a:endParaRPr lang="en-US" sz="2000" dirty="0">
              <a:solidFill>
                <a:srgbClr val="1E5A94"/>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800" dirty="0"/>
          </a:p>
        </p:txBody>
      </p:sp>
      <p:sp>
        <p:nvSpPr>
          <p:cNvPr id="23" name="TextBox 22"/>
          <p:cNvSpPr txBox="1"/>
          <p:nvPr userDrawn="1"/>
        </p:nvSpPr>
        <p:spPr>
          <a:xfrm>
            <a:off x="646548" y="3889143"/>
            <a:ext cx="3087252" cy="1902059"/>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a:solidFill>
                  <a:srgbClr val="1E5A94"/>
                </a:solidFill>
              </a:rPr>
              <a:t>Commissioner</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a:solidFill>
                  <a:srgbClr val="1E5A94"/>
                </a:solidFill>
              </a:rPr>
              <a:t>Donald Palmer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a:solidFill>
                  <a:srgbClr val="1E5A94"/>
                </a:solidFill>
              </a:rPr>
              <a:t>(301) </a:t>
            </a:r>
            <a:r>
              <a:rPr lang="en-US" sz="2000" dirty="0" smtClean="0">
                <a:solidFill>
                  <a:srgbClr val="1E5A94"/>
                </a:solidFill>
              </a:rPr>
              <a:t>563-3119</a:t>
            </a:r>
            <a:endParaRPr lang="en-US" sz="2000" dirty="0">
              <a:solidFill>
                <a:srgbClr val="1E5A94"/>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err="1">
                <a:solidFill>
                  <a:srgbClr val="1E5A94"/>
                </a:solidFill>
              </a:rPr>
              <a:t>dpalmer@eac.gov</a:t>
            </a:r>
            <a:endParaRPr lang="en-US" sz="2000" dirty="0">
              <a:solidFill>
                <a:srgbClr val="1E5A94"/>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rgbClr val="1E5A94"/>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800" dirty="0"/>
          </a:p>
        </p:txBody>
      </p:sp>
      <p:sp>
        <p:nvSpPr>
          <p:cNvPr id="27" name="TextBox 26"/>
          <p:cNvSpPr txBox="1"/>
          <p:nvPr userDrawn="1"/>
        </p:nvSpPr>
        <p:spPr>
          <a:xfrm>
            <a:off x="6553200" y="2671545"/>
            <a:ext cx="2214618" cy="1902059"/>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a:solidFill>
                  <a:srgbClr val="1E5A94"/>
                </a:solidFill>
              </a:rPr>
              <a:t>Executive Director</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a:solidFill>
                  <a:srgbClr val="1E5A94"/>
                </a:solidFill>
              </a:rPr>
              <a:t>Brian Newby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a:solidFill>
                  <a:srgbClr val="1E5A94"/>
                </a:solidFill>
              </a:rPr>
              <a:t>(301) 563-3959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err="1">
                <a:solidFill>
                  <a:srgbClr val="1E5A94"/>
                </a:solidFill>
              </a:rPr>
              <a:t>bnewby@eac.gov</a:t>
            </a:r>
            <a:endParaRPr lang="en-US" sz="2000" dirty="0">
              <a:solidFill>
                <a:srgbClr val="1E5A94"/>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800" dirty="0"/>
          </a:p>
        </p:txBody>
      </p:sp>
      <p:sp>
        <p:nvSpPr>
          <p:cNvPr id="30" name="TextBox 29"/>
          <p:cNvSpPr txBox="1"/>
          <p:nvPr userDrawn="1"/>
        </p:nvSpPr>
        <p:spPr>
          <a:xfrm>
            <a:off x="609601" y="334663"/>
            <a:ext cx="6959162" cy="707886"/>
          </a:xfrm>
          <a:prstGeom prst="rect">
            <a:avLst/>
          </a:prstGeom>
          <a:noFill/>
        </p:spPr>
        <p:txBody>
          <a:bodyPr wrap="square" rtlCol="0">
            <a:noAutofit/>
          </a:bodyPr>
          <a:lstStyle/>
          <a:p>
            <a:r>
              <a:rPr lang="en-US" sz="4000" b="1" dirty="0">
                <a:solidFill>
                  <a:schemeClr val="bg1"/>
                </a:solidFill>
              </a:rPr>
              <a:t>C</a:t>
            </a:r>
            <a:r>
              <a:rPr lang="en-US" sz="4000" b="1" kern="1200" dirty="0">
                <a:solidFill>
                  <a:schemeClr val="bg1"/>
                </a:solidFill>
                <a:latin typeface="+mn-lt"/>
                <a:ea typeface="+mn-ea"/>
                <a:cs typeface="+mn-cs"/>
              </a:rPr>
              <a:t>on</a:t>
            </a:r>
            <a:r>
              <a:rPr lang="en-US" sz="4000" b="1" dirty="0">
                <a:solidFill>
                  <a:schemeClr val="bg1"/>
                </a:solidFill>
              </a:rPr>
              <a:t>tact</a:t>
            </a:r>
            <a:r>
              <a:rPr lang="en-US" sz="4000" b="1" baseline="0" dirty="0">
                <a:solidFill>
                  <a:schemeClr val="bg1"/>
                </a:solidFill>
              </a:rPr>
              <a:t> </a:t>
            </a:r>
            <a:r>
              <a:rPr lang="en-US" sz="4000" b="1" kern="1200" dirty="0">
                <a:solidFill>
                  <a:schemeClr val="bg1"/>
                </a:solidFill>
                <a:latin typeface="+mn-lt"/>
                <a:ea typeface="+mn-ea"/>
                <a:cs typeface="+mn-cs"/>
              </a:rPr>
              <a:t>us</a:t>
            </a:r>
          </a:p>
        </p:txBody>
      </p:sp>
      <p:sp>
        <p:nvSpPr>
          <p:cNvPr id="13" name="Rectangle 12"/>
          <p:cNvSpPr/>
          <p:nvPr userDrawn="1"/>
        </p:nvSpPr>
        <p:spPr>
          <a:xfrm rot="9000000" flipV="1">
            <a:off x="6943957" y="6284786"/>
            <a:ext cx="2629205" cy="3999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14" name="Rectangle 13"/>
          <p:cNvSpPr/>
          <p:nvPr userDrawn="1"/>
        </p:nvSpPr>
        <p:spPr>
          <a:xfrm rot="9000000" flipV="1">
            <a:off x="5675678" y="5885667"/>
            <a:ext cx="4100208" cy="3999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10" name="TextBox 9">
            <a:extLst>
              <a:ext uri="{FF2B5EF4-FFF2-40B4-BE49-F238E27FC236}">
                <a16:creationId xmlns:a16="http://schemas.microsoft.com/office/drawing/2014/main" id="{D4B9DD13-7785-4C45-A36C-1C4639E9B48D}"/>
              </a:ext>
            </a:extLst>
          </p:cNvPr>
          <p:cNvSpPr txBox="1"/>
          <p:nvPr userDrawn="1"/>
        </p:nvSpPr>
        <p:spPr>
          <a:xfrm>
            <a:off x="3886831" y="1725627"/>
            <a:ext cx="3087252" cy="1902059"/>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a:solidFill>
                  <a:srgbClr val="1E5A94"/>
                </a:solidFill>
              </a:rPr>
              <a:t>Vice Chair</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a:solidFill>
                  <a:srgbClr val="1E5A94"/>
                </a:solidFill>
              </a:rPr>
              <a:t>Ben </a:t>
            </a:r>
            <a:r>
              <a:rPr lang="en-US" sz="2800" b="1" dirty="0" err="1">
                <a:solidFill>
                  <a:srgbClr val="1E5A94"/>
                </a:solidFill>
              </a:rPr>
              <a:t>Hovland</a:t>
            </a:r>
            <a:endParaRPr lang="en-US" sz="2800" b="1" dirty="0">
              <a:solidFill>
                <a:srgbClr val="1E5A94"/>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a:solidFill>
                  <a:srgbClr val="1E5A94"/>
                </a:solidFill>
              </a:rPr>
              <a:t>(301) </a:t>
            </a:r>
            <a:r>
              <a:rPr lang="en-US" sz="2000" dirty="0" smtClean="0">
                <a:solidFill>
                  <a:srgbClr val="1E5A94"/>
                </a:solidFill>
              </a:rPr>
              <a:t>563-3943</a:t>
            </a:r>
            <a:endParaRPr lang="en-US" sz="2000" dirty="0">
              <a:solidFill>
                <a:srgbClr val="1E5A94"/>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err="1">
                <a:solidFill>
                  <a:srgbClr val="1E5A94"/>
                </a:solidFill>
              </a:rPr>
              <a:t>bhovland@eac.gov</a:t>
            </a:r>
            <a:endParaRPr lang="en-US" sz="2000" dirty="0">
              <a:solidFill>
                <a:srgbClr val="1E5A94"/>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rgbClr val="1E5A94"/>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800" dirty="0"/>
          </a:p>
        </p:txBody>
      </p:sp>
      <p:sp>
        <p:nvSpPr>
          <p:cNvPr id="11" name="TextBox 10">
            <a:extLst>
              <a:ext uri="{FF2B5EF4-FFF2-40B4-BE49-F238E27FC236}">
                <a16:creationId xmlns:a16="http://schemas.microsoft.com/office/drawing/2014/main" id="{581ABDA5-BDEF-5947-A1B3-6B5A49761F54}"/>
              </a:ext>
            </a:extLst>
          </p:cNvPr>
          <p:cNvSpPr txBox="1"/>
          <p:nvPr userDrawn="1"/>
        </p:nvSpPr>
        <p:spPr>
          <a:xfrm>
            <a:off x="3881382" y="3889143"/>
            <a:ext cx="3087252" cy="1902059"/>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a:solidFill>
                  <a:srgbClr val="1E5A94"/>
                </a:solidFill>
              </a:rPr>
              <a:t>Commissioner</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a:solidFill>
                  <a:srgbClr val="1E5A94"/>
                </a:solidFill>
              </a:rPr>
              <a:t>Thomas Hicks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a:solidFill>
                  <a:srgbClr val="1E5A94"/>
                </a:solidFill>
              </a:rPr>
              <a:t>(301) 563-3971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err="1">
                <a:solidFill>
                  <a:srgbClr val="1E5A94"/>
                </a:solidFill>
              </a:rPr>
              <a:t>thicks@eac.gov</a:t>
            </a:r>
            <a:endParaRPr lang="en-US" sz="2000" dirty="0">
              <a:solidFill>
                <a:srgbClr val="1E5A94"/>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rgbClr val="1E5A94"/>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800" dirty="0"/>
          </a:p>
        </p:txBody>
      </p:sp>
    </p:spTree>
    <p:extLst>
      <p:ext uri="{BB962C8B-B14F-4D97-AF65-F5344CB8AC3E}">
        <p14:creationId xmlns:p14="http://schemas.microsoft.com/office/powerpoint/2010/main" val="141678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6"/>
          <p:cNvSpPr/>
          <p:nvPr userDrawn="1"/>
        </p:nvSpPr>
        <p:spPr>
          <a:xfrm>
            <a:off x="0" y="-7374"/>
            <a:ext cx="9144000" cy="6858000"/>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rot="19800000">
            <a:off x="-1340956" y="597503"/>
            <a:ext cx="5094995"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11" name="Rectangle 10"/>
          <p:cNvSpPr/>
          <p:nvPr userDrawn="1"/>
        </p:nvSpPr>
        <p:spPr>
          <a:xfrm rot="19800000">
            <a:off x="-1569558" y="22770"/>
            <a:ext cx="5094995"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3" name="TextBox 2"/>
          <p:cNvSpPr txBox="1"/>
          <p:nvPr userDrawn="1"/>
        </p:nvSpPr>
        <p:spPr>
          <a:xfrm>
            <a:off x="1273977" y="2590800"/>
            <a:ext cx="3733800" cy="707886"/>
          </a:xfrm>
          <a:prstGeom prst="rect">
            <a:avLst/>
          </a:prstGeom>
          <a:noFill/>
        </p:spPr>
        <p:txBody>
          <a:bodyPr wrap="square" rtlCol="0">
            <a:noAutofit/>
          </a:bodyPr>
          <a:lstStyle/>
          <a:p>
            <a:pPr lvl="0"/>
            <a:r>
              <a:rPr lang="en-US" sz="4000" b="1" dirty="0">
                <a:solidFill>
                  <a:schemeClr val="bg1"/>
                </a:solidFill>
              </a:rPr>
              <a:t>Questions?</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0935"/>
          <a:stretch/>
        </p:blipFill>
        <p:spPr>
          <a:xfrm>
            <a:off x="7620000" y="87311"/>
            <a:ext cx="1722790" cy="1208091"/>
          </a:xfrm>
          <a:prstGeom prst="rect">
            <a:avLst/>
          </a:prstGeom>
        </p:spPr>
      </p:pic>
    </p:spTree>
    <p:extLst>
      <p:ext uri="{BB962C8B-B14F-4D97-AF65-F5344CB8AC3E}">
        <p14:creationId xmlns:p14="http://schemas.microsoft.com/office/powerpoint/2010/main" val="264989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3E16A-8FD8-4886-B3ED-B46A22E31E2E}" type="datetime1">
              <a:rPr lang="en-US" smtClean="0"/>
              <a:t>5/29/2020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FBCF-8101-49AF-A679-9B24C7A26814}" type="slidenum">
              <a:rPr lang="en-US" smtClean="0"/>
              <a:t>‹#›</a:t>
            </a:fld>
            <a:endParaRPr lang="en-US"/>
          </a:p>
        </p:txBody>
      </p:sp>
    </p:spTree>
    <p:extLst>
      <p:ext uri="{BB962C8B-B14F-4D97-AF65-F5344CB8AC3E}">
        <p14:creationId xmlns:p14="http://schemas.microsoft.com/office/powerpoint/2010/main" val="2305061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3E16A-8FD8-4886-B3ED-B46A22E31E2E}" type="datetime1">
              <a:rPr lang="en-US" smtClean="0"/>
              <a:t>5/29/2020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FBCF-8101-49AF-A679-9B24C7A26814}" type="slidenum">
              <a:rPr lang="en-US" smtClean="0"/>
              <a:t>‹#›</a:t>
            </a:fld>
            <a:endParaRPr lang="en-US"/>
          </a:p>
        </p:txBody>
      </p:sp>
    </p:spTree>
    <p:extLst>
      <p:ext uri="{BB962C8B-B14F-4D97-AF65-F5344CB8AC3E}">
        <p14:creationId xmlns:p14="http://schemas.microsoft.com/office/powerpoint/2010/main" val="81862954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jfranklin@eac.gov" TargetMode="External"/><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hyperlink" Target="mailto:classetter@eac.gov" TargetMode="External"/><Relationship Id="rId4" Type="http://schemas.openxmlformats.org/officeDocument/2006/relationships/hyperlink" Target="mailto:jbowers@eac.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jlovato@eac.gov"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jfleming@eac.gov" TargetMode="External"/><Relationship Id="rId5" Type="http://schemas.openxmlformats.org/officeDocument/2006/relationships/hyperlink" Target="mailto:eburton@eac.gov" TargetMode="External"/><Relationship Id="rId4" Type="http://schemas.openxmlformats.org/officeDocument/2006/relationships/hyperlink" Target="mailto:paumayr@eac.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54" Type="http://schemas.openxmlformats.org/officeDocument/2006/relationships/tags" Target="../tags/tag154.xml"/><Relationship Id="rId159" Type="http://schemas.openxmlformats.org/officeDocument/2006/relationships/slideLayout" Target="../slideLayouts/slideLayout11.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149" Type="http://schemas.openxmlformats.org/officeDocument/2006/relationships/tags" Target="../tags/tag14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160" Type="http://schemas.openxmlformats.org/officeDocument/2006/relationships/image" Target="../media/image12.png"/><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50" Type="http://schemas.openxmlformats.org/officeDocument/2006/relationships/tags" Target="../tags/tag150.xml"/><Relationship Id="rId155" Type="http://schemas.openxmlformats.org/officeDocument/2006/relationships/tags" Target="../tags/tag15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32" Type="http://schemas.openxmlformats.org/officeDocument/2006/relationships/tags" Target="../tags/tag132.xml"/><Relationship Id="rId140" Type="http://schemas.openxmlformats.org/officeDocument/2006/relationships/tags" Target="../tags/tag140.xml"/><Relationship Id="rId145" Type="http://schemas.openxmlformats.org/officeDocument/2006/relationships/tags" Target="../tags/tag145.xml"/><Relationship Id="rId153" Type="http://schemas.openxmlformats.org/officeDocument/2006/relationships/tags" Target="../tags/tag153.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143" Type="http://schemas.openxmlformats.org/officeDocument/2006/relationships/tags" Target="../tags/tag143.xml"/><Relationship Id="rId148" Type="http://schemas.openxmlformats.org/officeDocument/2006/relationships/tags" Target="../tags/tag148.xml"/><Relationship Id="rId151" Type="http://schemas.openxmlformats.org/officeDocument/2006/relationships/tags" Target="../tags/tag151.xml"/><Relationship Id="rId156" Type="http://schemas.openxmlformats.org/officeDocument/2006/relationships/tags" Target="../tags/tag156.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272258"/>
            <a:ext cx="6400800" cy="711822"/>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Don Palmer, Vice Chairman</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2"/>
          <p:cNvSpPr>
            <a:spLocks noChangeArrowheads="1"/>
          </p:cNvSpPr>
          <p:nvPr/>
        </p:nvSpPr>
        <p:spPr bwMode="auto">
          <a:xfrm>
            <a:off x="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 Placeholder 3"/>
          <p:cNvSpPr>
            <a:spLocks noGrp="1"/>
          </p:cNvSpPr>
          <p:nvPr>
            <p:ph type="body" sz="quarter" idx="13"/>
          </p:nvPr>
        </p:nvSpPr>
        <p:spPr>
          <a:xfrm>
            <a:off x="304800" y="2303635"/>
            <a:ext cx="8496300" cy="744367"/>
          </a:xfrm>
        </p:spPr>
        <p:txBody>
          <a:bodyPr/>
          <a:lstStyle/>
          <a:p>
            <a:r>
              <a:rPr lang="en-US" sz="2800" dirty="0"/>
              <a:t>The U.S. Election Assistance Commission</a:t>
            </a:r>
          </a:p>
        </p:txBody>
      </p:sp>
      <p:sp>
        <p:nvSpPr>
          <p:cNvPr id="19" name="Text Placeholder 18"/>
          <p:cNvSpPr>
            <a:spLocks noGrp="1"/>
          </p:cNvSpPr>
          <p:nvPr>
            <p:ph type="body" sz="quarter" idx="15"/>
          </p:nvPr>
        </p:nvSpPr>
        <p:spPr>
          <a:xfrm>
            <a:off x="0" y="4078194"/>
            <a:ext cx="5944829" cy="1828800"/>
          </a:xfrm>
        </p:spPr>
        <p:txBody>
          <a:bodyPr/>
          <a:lstStyle/>
          <a:p>
            <a:r>
              <a:rPr lang="en-US" sz="2600" dirty="0" smtClean="0"/>
              <a:t>May 29, 2020</a:t>
            </a:r>
            <a:endParaRPr lang="en-US" sz="2600" dirty="0"/>
          </a:p>
        </p:txBody>
      </p:sp>
    </p:spTree>
    <p:extLst>
      <p:ext uri="{BB962C8B-B14F-4D97-AF65-F5344CB8AC3E}">
        <p14:creationId xmlns:p14="http://schemas.microsoft.com/office/powerpoint/2010/main" val="2246683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5963"/>
            <a:ext cx="9144000" cy="864222"/>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p:nvSpPr>
        <p:spPr>
          <a:xfrm rot="19800000">
            <a:off x="-1569559" y="22770"/>
            <a:ext cx="5094995"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Text Placeholder 6">
            <a:extLst>
              <a:ext uri="{FF2B5EF4-FFF2-40B4-BE49-F238E27FC236}">
                <a16:creationId xmlns:a16="http://schemas.microsoft.com/office/drawing/2014/main" id="{D9B2F070-8341-1344-90CD-009EEFDA6BBF}"/>
              </a:ext>
            </a:extLst>
          </p:cNvPr>
          <p:cNvSpPr txBox="1">
            <a:spLocks/>
          </p:cNvSpPr>
          <p:nvPr/>
        </p:nvSpPr>
        <p:spPr>
          <a:xfrm>
            <a:off x="1143000" y="228600"/>
            <a:ext cx="7772400" cy="744367"/>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kern="1200" spc="300" baseline="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800" dirty="0" smtClean="0">
                <a:solidFill>
                  <a:schemeClr val="bg1"/>
                </a:solidFill>
              </a:rPr>
              <a:t>GCC and SCC</a:t>
            </a:r>
            <a:endParaRPr lang="en-US" sz="3800" dirty="0">
              <a:solidFill>
                <a:schemeClr val="bg1"/>
              </a:solidFill>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pic>
        <p:nvPicPr>
          <p:cNvPr id="11" name="Picture 10">
            <a:extLst>
              <a:ext uri="{FF2B5EF4-FFF2-40B4-BE49-F238E27FC236}">
                <a16:creationId xmlns:a16="http://schemas.microsoft.com/office/drawing/2014/main" id="{04BBE478-D9BB-D24D-8F2B-E46C244670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21" t="4922" r="12540" b="6081"/>
          <a:stretch/>
        </p:blipFill>
        <p:spPr>
          <a:xfrm>
            <a:off x="105076" y="1799587"/>
            <a:ext cx="3495723" cy="3212287"/>
          </a:xfrm>
          <a:prstGeom prst="rect">
            <a:avLst/>
          </a:prstGeom>
        </p:spPr>
      </p:pic>
      <p:sp>
        <p:nvSpPr>
          <p:cNvPr id="2" name="TextBox 1"/>
          <p:cNvSpPr txBox="1"/>
          <p:nvPr/>
        </p:nvSpPr>
        <p:spPr>
          <a:xfrm>
            <a:off x="3600799" y="1442990"/>
            <a:ext cx="5543201" cy="4093428"/>
          </a:xfrm>
          <a:prstGeom prst="rect">
            <a:avLst/>
          </a:prstGeom>
          <a:noFill/>
        </p:spPr>
        <p:txBody>
          <a:bodyPr wrap="square" rtlCol="0">
            <a:spAutoFit/>
          </a:bodyPr>
          <a:lstStyle/>
          <a:p>
            <a:pPr marL="285750" indent="-285750">
              <a:buFont typeface="Arial" panose="020B0604020202020204" pitchFamily="34" charset="0"/>
              <a:buChar char="•"/>
            </a:pPr>
            <a:r>
              <a:rPr lang="en-US" sz="2400" dirty="0"/>
              <a:t>Government Coordinating Council (GCC</a:t>
            </a:r>
            <a:r>
              <a:rPr lang="en-US" sz="2400" dirty="0" smtClean="0"/>
              <a:t>)</a:t>
            </a:r>
          </a:p>
          <a:p>
            <a:pPr marL="742950" lvl="1" indent="-285750">
              <a:buFont typeface="Courier New" panose="02070309020205020404" pitchFamily="49" charset="0"/>
              <a:buChar char="o"/>
            </a:pPr>
            <a:r>
              <a:rPr lang="en-US" sz="2000" dirty="0" smtClean="0"/>
              <a:t>enables </a:t>
            </a:r>
            <a:r>
              <a:rPr lang="en-US" sz="2000" dirty="0"/>
              <a:t>interagency and intergovernmental </a:t>
            </a:r>
            <a:r>
              <a:rPr lang="en-US" sz="2000" dirty="0" smtClean="0"/>
              <a:t>coordination </a:t>
            </a:r>
          </a:p>
          <a:p>
            <a:pPr marL="742950" lvl="1" indent="-285750">
              <a:buFont typeface="Courier New" panose="02070309020205020404" pitchFamily="49" charset="0"/>
              <a:buChar char="o"/>
            </a:pPr>
            <a:r>
              <a:rPr lang="en-US" sz="2000" dirty="0" smtClean="0"/>
              <a:t>comprises </a:t>
            </a:r>
            <a:r>
              <a:rPr lang="en-US" sz="2000" dirty="0"/>
              <a:t>representatives across various levels of government (Federal and State, local, tribal and territorial</a:t>
            </a:r>
            <a:r>
              <a:rPr lang="en-US" sz="2000" dirty="0" smtClean="0"/>
              <a:t>)</a:t>
            </a:r>
          </a:p>
          <a:p>
            <a:pPr marL="742950" lvl="1" indent="-285750">
              <a:buFont typeface="Courier New" panose="02070309020205020404" pitchFamily="49" charset="0"/>
              <a:buChar char="o"/>
            </a:pPr>
            <a:r>
              <a:rPr lang="en-US" sz="2000" dirty="0" smtClean="0"/>
              <a:t>EAC plays a leading role</a:t>
            </a:r>
          </a:p>
          <a:p>
            <a:pPr marL="742950" lvl="1" indent="-285750">
              <a:buFont typeface="Courier New" panose="02070309020205020404" pitchFamily="49" charset="0"/>
              <a:buChar char="o"/>
            </a:pPr>
            <a:endParaRPr lang="en-US" sz="2400" dirty="0"/>
          </a:p>
          <a:p>
            <a:pPr marL="285750" indent="-285750">
              <a:buFont typeface="Arial" panose="020B0604020202020204" pitchFamily="34" charset="0"/>
              <a:buChar char="•"/>
            </a:pPr>
            <a:r>
              <a:rPr lang="en-US" sz="2400" dirty="0" smtClean="0"/>
              <a:t>Sector </a:t>
            </a:r>
            <a:r>
              <a:rPr lang="en-US" sz="2400" dirty="0"/>
              <a:t>Coordinating </a:t>
            </a:r>
            <a:r>
              <a:rPr lang="en-US" sz="2400" dirty="0" smtClean="0"/>
              <a:t>Council </a:t>
            </a:r>
            <a:r>
              <a:rPr lang="en-US" sz="2400" dirty="0"/>
              <a:t>(</a:t>
            </a:r>
            <a:r>
              <a:rPr lang="en-US" sz="2400" dirty="0" smtClean="0"/>
              <a:t>SCC)</a:t>
            </a:r>
          </a:p>
          <a:p>
            <a:pPr marL="742950" lvl="1" indent="-285750">
              <a:buFont typeface="Courier New" panose="02070309020205020404" pitchFamily="49" charset="0"/>
              <a:buChar char="o"/>
            </a:pPr>
            <a:r>
              <a:rPr lang="en-US" sz="2000" dirty="0"/>
              <a:t>private </a:t>
            </a:r>
            <a:r>
              <a:rPr lang="en-US" sz="2000" dirty="0" smtClean="0"/>
              <a:t>sector manufacturer </a:t>
            </a:r>
            <a:r>
              <a:rPr lang="en-US" sz="2000" dirty="0"/>
              <a:t>counterpart to the </a:t>
            </a:r>
            <a:r>
              <a:rPr lang="en-US" sz="2000" dirty="0" smtClean="0"/>
              <a:t>GCC</a:t>
            </a:r>
          </a:p>
          <a:p>
            <a:pPr marL="742950" lvl="1" indent="-285750">
              <a:buFont typeface="Courier New" panose="02070309020205020404" pitchFamily="49" charset="0"/>
              <a:buChar char="o"/>
            </a:pPr>
            <a:endParaRPr lang="en-US" sz="2800" dirty="0" smtClean="0"/>
          </a:p>
        </p:txBody>
      </p:sp>
    </p:spTree>
    <p:extLst>
      <p:ext uri="{BB962C8B-B14F-4D97-AF65-F5344CB8AC3E}">
        <p14:creationId xmlns:p14="http://schemas.microsoft.com/office/powerpoint/2010/main" val="79596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610600" y="6553200"/>
            <a:ext cx="419100" cy="338554"/>
          </a:xfrm>
          <a:prstGeom prst="rect">
            <a:avLst/>
          </a:prstGeom>
          <a:noFill/>
        </p:spPr>
        <p:txBody>
          <a:bodyPr wrap="square" rtlCol="0">
            <a:spAutoFit/>
          </a:bodyPr>
          <a:lstStyle/>
          <a:p>
            <a:r>
              <a:rPr lang="en-US" sz="1600" b="1" dirty="0" smtClean="0">
                <a:solidFill>
                  <a:schemeClr val="bg1"/>
                </a:solidFill>
              </a:rPr>
              <a:t>20</a:t>
            </a:r>
            <a:endParaRPr lang="en-US" sz="1600" b="1" dirty="0">
              <a:solidFill>
                <a:schemeClr val="bg1"/>
              </a:solidFill>
            </a:endParaRPr>
          </a:p>
        </p:txBody>
      </p:sp>
      <p:sp>
        <p:nvSpPr>
          <p:cNvPr id="18" name="Rectangle 17"/>
          <p:cNvSpPr/>
          <p:nvPr/>
        </p:nvSpPr>
        <p:spPr>
          <a:xfrm>
            <a:off x="-28074" y="299915"/>
            <a:ext cx="9172074" cy="533400"/>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Rectangle 19"/>
          <p:cNvSpPr/>
          <p:nvPr/>
        </p:nvSpPr>
        <p:spPr>
          <a:xfrm>
            <a:off x="-28074" y="914400"/>
            <a:ext cx="9172074" cy="533400"/>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p:nvSpPr>
        <p:spPr>
          <a:xfrm rot="19800000">
            <a:off x="-1569559" y="22770"/>
            <a:ext cx="5094995"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2" name="Text Placeholder 2"/>
          <p:cNvSpPr>
            <a:spLocks noGrp="1"/>
          </p:cNvSpPr>
          <p:nvPr>
            <p:ph type="body" sz="quarter" idx="13"/>
          </p:nvPr>
        </p:nvSpPr>
        <p:spPr>
          <a:xfrm>
            <a:off x="1219200" y="204714"/>
            <a:ext cx="7391400" cy="1395486"/>
          </a:xfrm>
        </p:spPr>
        <p:txBody>
          <a:bodyPr/>
          <a:lstStyle/>
          <a:p>
            <a:pPr marL="12700" indent="-12700">
              <a:defRPr/>
            </a:pPr>
            <a:r>
              <a:rPr lang="en-US" sz="4000" dirty="0">
                <a:solidFill>
                  <a:schemeClr val="bg1"/>
                </a:solidFill>
                <a:cs typeface="Arial Bold" pitchFamily="34" charset="0"/>
              </a:rPr>
              <a:t>Elections Government Coordinating Council (GCC)</a:t>
            </a: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sp>
        <p:nvSpPr>
          <p:cNvPr id="10" name="Rectangle 9"/>
          <p:cNvSpPr/>
          <p:nvPr/>
        </p:nvSpPr>
        <p:spPr>
          <a:xfrm>
            <a:off x="3886200" y="2430720"/>
            <a:ext cx="4572000" cy="3170099"/>
          </a:xfrm>
          <a:prstGeom prst="rect">
            <a:avLst/>
          </a:prstGeom>
        </p:spPr>
        <p:txBody>
          <a:bodyPr>
            <a:spAutoFit/>
          </a:bodyPr>
          <a:lstStyle/>
          <a:p>
            <a:pPr marL="285750" indent="-285750">
              <a:spcBef>
                <a:spcPts val="600"/>
              </a:spcBef>
              <a:buFont typeface="Arial" charset="0"/>
              <a:buChar char="•"/>
            </a:pPr>
            <a:r>
              <a:rPr lang="en-US" sz="2000" dirty="0" smtClean="0">
                <a:latin typeface="Avenir" charset="0"/>
              </a:rPr>
              <a:t>Election Assistance Commission (EAC) </a:t>
            </a:r>
            <a:r>
              <a:rPr lang="en-US" sz="2000" dirty="0">
                <a:latin typeface="Avenir" charset="0"/>
              </a:rPr>
              <a:t>Chair</a:t>
            </a:r>
          </a:p>
          <a:p>
            <a:pPr marL="285750" indent="-285750">
              <a:spcBef>
                <a:spcPts val="600"/>
              </a:spcBef>
              <a:buFont typeface="Arial" charset="0"/>
              <a:buChar char="•"/>
            </a:pPr>
            <a:r>
              <a:rPr lang="en-US" sz="2000" dirty="0">
                <a:latin typeface="Avenir" charset="0"/>
              </a:rPr>
              <a:t>Office of Infrastructure Protection, </a:t>
            </a:r>
            <a:r>
              <a:rPr lang="en-US" sz="2000" dirty="0" smtClean="0">
                <a:latin typeface="Avenir" charset="0"/>
              </a:rPr>
              <a:t>CISA</a:t>
            </a:r>
            <a:endParaRPr lang="en-US" sz="2000" dirty="0">
              <a:latin typeface="Avenir" charset="0"/>
            </a:endParaRPr>
          </a:p>
          <a:p>
            <a:pPr marL="285750" indent="-285750">
              <a:spcBef>
                <a:spcPts val="600"/>
              </a:spcBef>
              <a:buFont typeface="Arial" charset="0"/>
              <a:buChar char="•"/>
            </a:pPr>
            <a:r>
              <a:rPr lang="en-US" sz="2000" dirty="0" smtClean="0">
                <a:latin typeface="Avenir" charset="0"/>
              </a:rPr>
              <a:t>National Association of Secretaries of State President </a:t>
            </a:r>
            <a:r>
              <a:rPr lang="en-US" sz="2000" dirty="0">
                <a:latin typeface="Avenir" charset="0"/>
              </a:rPr>
              <a:t>Directorate</a:t>
            </a:r>
          </a:p>
          <a:p>
            <a:pPr marL="285750" indent="-285750">
              <a:spcBef>
                <a:spcPts val="600"/>
              </a:spcBef>
              <a:buFont typeface="Arial" charset="0"/>
              <a:buChar char="•"/>
            </a:pPr>
            <a:r>
              <a:rPr lang="en-US" sz="2000" dirty="0" smtClean="0">
                <a:latin typeface="Avenir" charset="0"/>
              </a:rPr>
              <a:t>National Association of State Election Directors President</a:t>
            </a:r>
            <a:r>
              <a:rPr lang="en-US" sz="2000" dirty="0">
                <a:latin typeface="Avenir" charset="0"/>
              </a:rPr>
              <a:t> </a:t>
            </a:r>
          </a:p>
          <a:p>
            <a:pPr marL="285750" indent="-285750">
              <a:spcBef>
                <a:spcPts val="600"/>
              </a:spcBef>
              <a:buFont typeface="Arial" charset="0"/>
              <a:buChar char="•"/>
            </a:pPr>
            <a:r>
              <a:rPr lang="en-US" sz="2000" dirty="0">
                <a:latin typeface="Avenir" charset="0"/>
              </a:rPr>
              <a:t>Local Government Election Official</a:t>
            </a:r>
            <a:endParaRPr lang="en-US" sz="2000" dirty="0">
              <a:effectLst/>
              <a:latin typeface="Avenir" charset="0"/>
            </a:endParaRPr>
          </a:p>
        </p:txBody>
      </p:sp>
      <p:sp>
        <p:nvSpPr>
          <p:cNvPr id="11" name="Rectangle 10"/>
          <p:cNvSpPr/>
          <p:nvPr/>
        </p:nvSpPr>
        <p:spPr>
          <a:xfrm>
            <a:off x="3886200" y="1862554"/>
            <a:ext cx="4114800" cy="442556"/>
          </a:xfrm>
          <a:prstGeom prst="rect">
            <a:avLst/>
          </a:prstGeom>
          <a:solidFill>
            <a:srgbClr val="1F7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62399" y="1905000"/>
            <a:ext cx="4518995" cy="400110"/>
          </a:xfrm>
          <a:prstGeom prst="rect">
            <a:avLst/>
          </a:prstGeom>
          <a:noFill/>
        </p:spPr>
        <p:txBody>
          <a:bodyPr wrap="square" rtlCol="0">
            <a:spAutoFit/>
          </a:bodyPr>
          <a:lstStyle/>
          <a:p>
            <a:r>
              <a:rPr lang="en-US" sz="2000" b="1" spc="300" dirty="0" smtClean="0">
                <a:solidFill>
                  <a:schemeClr val="bg1"/>
                </a:solidFill>
                <a:latin typeface="Avenir" charset="0"/>
              </a:rPr>
              <a:t>Executive Committee</a:t>
            </a:r>
            <a:endParaRPr lang="en-US" sz="2000" b="1" spc="300" dirty="0">
              <a:solidFill>
                <a:schemeClr val="bg1"/>
              </a:solidFill>
              <a:latin typeface="Avenir" charset="0"/>
            </a:endParaRPr>
          </a:p>
        </p:txBody>
      </p:sp>
      <p:pic>
        <p:nvPicPr>
          <p:cNvPr id="3074" name="Picture 2" descr="C:\Users\natalielongwell.AD\Desktop\EXEC COMMITT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19" y="1684081"/>
            <a:ext cx="3524068" cy="398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996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610600" y="6553200"/>
            <a:ext cx="419100" cy="338554"/>
          </a:xfrm>
          <a:prstGeom prst="rect">
            <a:avLst/>
          </a:prstGeom>
          <a:noFill/>
        </p:spPr>
        <p:txBody>
          <a:bodyPr wrap="square" rtlCol="0">
            <a:spAutoFit/>
          </a:bodyPr>
          <a:lstStyle/>
          <a:p>
            <a:r>
              <a:rPr lang="en-US" sz="1600" b="1" dirty="0" smtClean="0">
                <a:solidFill>
                  <a:schemeClr val="bg1"/>
                </a:solidFill>
              </a:rPr>
              <a:t>21</a:t>
            </a:r>
            <a:endParaRPr lang="en-US" sz="1600" b="1" dirty="0">
              <a:solidFill>
                <a:schemeClr val="bg1"/>
              </a:solidFill>
            </a:endParaRPr>
          </a:p>
        </p:txBody>
      </p:sp>
      <p:sp>
        <p:nvSpPr>
          <p:cNvPr id="18" name="Rectangle 17"/>
          <p:cNvSpPr/>
          <p:nvPr/>
        </p:nvSpPr>
        <p:spPr>
          <a:xfrm>
            <a:off x="-28074" y="299915"/>
            <a:ext cx="9172074" cy="533400"/>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Rectangle 19"/>
          <p:cNvSpPr/>
          <p:nvPr/>
        </p:nvSpPr>
        <p:spPr>
          <a:xfrm>
            <a:off x="-28074" y="914400"/>
            <a:ext cx="9172074" cy="533400"/>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p:nvSpPr>
        <p:spPr>
          <a:xfrm rot="19800000">
            <a:off x="-1569559" y="22770"/>
            <a:ext cx="5094995"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2" name="Text Placeholder 2"/>
          <p:cNvSpPr>
            <a:spLocks noGrp="1"/>
          </p:cNvSpPr>
          <p:nvPr>
            <p:ph type="body" sz="quarter" idx="13"/>
          </p:nvPr>
        </p:nvSpPr>
        <p:spPr>
          <a:xfrm>
            <a:off x="1219200" y="204714"/>
            <a:ext cx="7391400" cy="1395486"/>
          </a:xfrm>
        </p:spPr>
        <p:txBody>
          <a:bodyPr/>
          <a:lstStyle/>
          <a:p>
            <a:pPr marL="12700" indent="-12700">
              <a:defRPr/>
            </a:pPr>
            <a:r>
              <a:rPr lang="en-US" sz="4000" dirty="0">
                <a:solidFill>
                  <a:schemeClr val="bg1"/>
                </a:solidFill>
                <a:cs typeface="Arial Bold" pitchFamily="34" charset="0"/>
              </a:rPr>
              <a:t>Elections Government Coordinating Council (GCC)</a:t>
            </a: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sp>
        <p:nvSpPr>
          <p:cNvPr id="9" name="Rectangle 8"/>
          <p:cNvSpPr/>
          <p:nvPr/>
        </p:nvSpPr>
        <p:spPr>
          <a:xfrm>
            <a:off x="4114800" y="2057400"/>
            <a:ext cx="4572000" cy="3847207"/>
          </a:xfrm>
          <a:prstGeom prst="rect">
            <a:avLst/>
          </a:prstGeom>
        </p:spPr>
        <p:txBody>
          <a:bodyPr>
            <a:spAutoFit/>
          </a:bodyPr>
          <a:lstStyle/>
          <a:p>
            <a:pPr marL="285750" indent="-285750">
              <a:spcBef>
                <a:spcPts val="600"/>
              </a:spcBef>
              <a:buFont typeface="Arial" charset="0"/>
              <a:buChar char="•"/>
            </a:pPr>
            <a:r>
              <a:rPr lang="en-US" sz="1700" dirty="0">
                <a:latin typeface="Avenir" charset="0"/>
              </a:rPr>
              <a:t>EAC Vice Chair</a:t>
            </a:r>
          </a:p>
          <a:p>
            <a:pPr marL="285750" indent="-285750">
              <a:spcBef>
                <a:spcPts val="600"/>
              </a:spcBef>
              <a:buFont typeface="Arial" charset="0"/>
              <a:buChar char="•"/>
            </a:pPr>
            <a:r>
              <a:rPr lang="en-US" sz="1700" dirty="0"/>
              <a:t>2 </a:t>
            </a:r>
            <a:r>
              <a:rPr lang="en-US" sz="1700" dirty="0">
                <a:latin typeface="Avenir" charset="0"/>
              </a:rPr>
              <a:t>EAC Board of Advisors members</a:t>
            </a:r>
          </a:p>
          <a:p>
            <a:pPr marL="285750" indent="-285750">
              <a:spcBef>
                <a:spcPts val="600"/>
              </a:spcBef>
              <a:buFont typeface="Arial" charset="0"/>
              <a:buChar char="•"/>
            </a:pPr>
            <a:r>
              <a:rPr lang="en-US" sz="1700" dirty="0">
                <a:latin typeface="Avenir" charset="0"/>
              </a:rPr>
              <a:t>2 EAC Standards Board members</a:t>
            </a:r>
          </a:p>
          <a:p>
            <a:pPr marL="285750" indent="-285750">
              <a:spcBef>
                <a:spcPts val="600"/>
              </a:spcBef>
              <a:buFont typeface="Arial" charset="0"/>
              <a:buChar char="•"/>
            </a:pPr>
            <a:r>
              <a:rPr lang="en-US" sz="1700" dirty="0">
                <a:latin typeface="Avenir" charset="0"/>
              </a:rPr>
              <a:t>2 EAC Technical Guidelines Development Committee members</a:t>
            </a:r>
          </a:p>
          <a:p>
            <a:pPr marL="285750" indent="-285750">
              <a:spcBef>
                <a:spcPts val="600"/>
              </a:spcBef>
              <a:buFont typeface="Arial" charset="0"/>
              <a:buChar char="•"/>
            </a:pPr>
            <a:r>
              <a:rPr lang="en-US" sz="1700" dirty="0">
                <a:latin typeface="Avenir" charset="0"/>
              </a:rPr>
              <a:t>8 Secretaries of State/Lieutenant Governors</a:t>
            </a:r>
          </a:p>
          <a:p>
            <a:pPr marL="285750" indent="-285750">
              <a:spcBef>
                <a:spcPts val="600"/>
              </a:spcBef>
              <a:buFont typeface="Arial" charset="0"/>
              <a:buChar char="•"/>
            </a:pPr>
            <a:r>
              <a:rPr lang="en-US" sz="1700" dirty="0">
                <a:latin typeface="Avenir" charset="0"/>
              </a:rPr>
              <a:t>4 Senior State Election Officials</a:t>
            </a:r>
          </a:p>
          <a:p>
            <a:pPr marL="285750" indent="-285750">
              <a:spcBef>
                <a:spcPts val="600"/>
              </a:spcBef>
              <a:buFont typeface="Arial" charset="0"/>
              <a:buChar char="•"/>
            </a:pPr>
            <a:r>
              <a:rPr lang="en-US" sz="1700" dirty="0">
                <a:latin typeface="Avenir" charset="0"/>
              </a:rPr>
              <a:t>3 Election Center Representatives</a:t>
            </a:r>
          </a:p>
          <a:p>
            <a:pPr marL="285750" indent="-285750">
              <a:spcBef>
                <a:spcPts val="600"/>
              </a:spcBef>
              <a:buFont typeface="Arial" charset="0"/>
              <a:buChar char="•"/>
            </a:pPr>
            <a:r>
              <a:rPr lang="en-US" sz="1700" dirty="0">
                <a:latin typeface="Avenir" charset="0"/>
              </a:rPr>
              <a:t>3 </a:t>
            </a:r>
            <a:r>
              <a:rPr lang="en-US" sz="1700" dirty="0" err="1">
                <a:latin typeface="Avenir" charset="0"/>
              </a:rPr>
              <a:t>iGo</a:t>
            </a:r>
            <a:r>
              <a:rPr lang="en-US" sz="1700" dirty="0">
                <a:latin typeface="Avenir" charset="0"/>
              </a:rPr>
              <a:t> members</a:t>
            </a:r>
          </a:p>
          <a:p>
            <a:pPr marL="285750" indent="-285750">
              <a:spcBef>
                <a:spcPts val="600"/>
              </a:spcBef>
              <a:buFont typeface="Arial" charset="0"/>
              <a:buChar char="•"/>
            </a:pPr>
            <a:r>
              <a:rPr lang="en-US" sz="1700" dirty="0">
                <a:latin typeface="Avenir" charset="0"/>
              </a:rPr>
              <a:t>1 </a:t>
            </a:r>
            <a:r>
              <a:rPr lang="en-US" sz="1700" dirty="0" smtClean="0">
                <a:latin typeface="Avenir" charset="0"/>
              </a:rPr>
              <a:t>Office of Infrastructure Protection, CISA member</a:t>
            </a:r>
            <a:endParaRPr lang="en-US" sz="1700" dirty="0">
              <a:latin typeface="Avenir" charset="0"/>
            </a:endParaRPr>
          </a:p>
        </p:txBody>
      </p:sp>
      <p:sp>
        <p:nvSpPr>
          <p:cNvPr id="10" name="Rectangle 9"/>
          <p:cNvSpPr/>
          <p:nvPr/>
        </p:nvSpPr>
        <p:spPr>
          <a:xfrm>
            <a:off x="4114800" y="1584811"/>
            <a:ext cx="3048000" cy="381000"/>
          </a:xfrm>
          <a:prstGeom prst="rect">
            <a:avLst/>
          </a:prstGeom>
          <a:solidFill>
            <a:srgbClr val="175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91000" y="1627257"/>
            <a:ext cx="3276600" cy="353943"/>
          </a:xfrm>
          <a:prstGeom prst="rect">
            <a:avLst/>
          </a:prstGeom>
          <a:noFill/>
        </p:spPr>
        <p:txBody>
          <a:bodyPr wrap="square" rtlCol="0">
            <a:spAutoFit/>
          </a:bodyPr>
          <a:lstStyle/>
          <a:p>
            <a:r>
              <a:rPr lang="en-US" sz="1700" b="1" spc="300" dirty="0" smtClean="0">
                <a:solidFill>
                  <a:schemeClr val="bg1"/>
                </a:solidFill>
                <a:latin typeface="Avenir" charset="0"/>
              </a:rPr>
              <a:t>General Members</a:t>
            </a:r>
            <a:endParaRPr lang="en-US" sz="1700" b="1" spc="300" dirty="0">
              <a:solidFill>
                <a:schemeClr val="bg1"/>
              </a:solidFill>
              <a:latin typeface="Avenir" charset="0"/>
            </a:endParaRPr>
          </a:p>
        </p:txBody>
      </p:sp>
      <p:pic>
        <p:nvPicPr>
          <p:cNvPr id="2050" name="Picture 2" descr="C:\Users\natalielongwell.AD\Desktop\General Memb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65811"/>
            <a:ext cx="3508557" cy="350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313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610600" y="6553200"/>
            <a:ext cx="419100" cy="338554"/>
          </a:xfrm>
          <a:prstGeom prst="rect">
            <a:avLst/>
          </a:prstGeom>
          <a:noFill/>
        </p:spPr>
        <p:txBody>
          <a:bodyPr wrap="square" rtlCol="0">
            <a:spAutoFit/>
          </a:bodyPr>
          <a:lstStyle/>
          <a:p>
            <a:r>
              <a:rPr lang="en-US" sz="1600" b="1" dirty="0" smtClean="0">
                <a:solidFill>
                  <a:schemeClr val="bg1"/>
                </a:solidFill>
              </a:rPr>
              <a:t>22</a:t>
            </a:r>
            <a:endParaRPr lang="en-US" sz="1600" b="1" dirty="0">
              <a:solidFill>
                <a:schemeClr val="bg1"/>
              </a:solidFill>
            </a:endParaRPr>
          </a:p>
        </p:txBody>
      </p:sp>
      <p:sp>
        <p:nvSpPr>
          <p:cNvPr id="18" name="Rectangle 17"/>
          <p:cNvSpPr/>
          <p:nvPr/>
        </p:nvSpPr>
        <p:spPr>
          <a:xfrm>
            <a:off x="-28074" y="299915"/>
            <a:ext cx="9172074" cy="533400"/>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Rectangle 19"/>
          <p:cNvSpPr/>
          <p:nvPr/>
        </p:nvSpPr>
        <p:spPr>
          <a:xfrm>
            <a:off x="-28074" y="914400"/>
            <a:ext cx="9172074" cy="533400"/>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p:nvSpPr>
        <p:spPr>
          <a:xfrm rot="19800000">
            <a:off x="-1569559" y="22770"/>
            <a:ext cx="5094995"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2" name="Text Placeholder 2"/>
          <p:cNvSpPr>
            <a:spLocks noGrp="1"/>
          </p:cNvSpPr>
          <p:nvPr>
            <p:ph type="body" sz="quarter" idx="13"/>
          </p:nvPr>
        </p:nvSpPr>
        <p:spPr>
          <a:xfrm>
            <a:off x="1219200" y="204714"/>
            <a:ext cx="7391400" cy="1395486"/>
          </a:xfrm>
        </p:spPr>
        <p:txBody>
          <a:bodyPr/>
          <a:lstStyle/>
          <a:p>
            <a:pPr marL="12700" indent="-12700">
              <a:defRPr/>
            </a:pPr>
            <a:r>
              <a:rPr lang="en-US" sz="4000" dirty="0">
                <a:solidFill>
                  <a:schemeClr val="bg1"/>
                </a:solidFill>
                <a:cs typeface="Arial Bold" pitchFamily="34" charset="0"/>
              </a:rPr>
              <a:t>Elections Government Coordinating Council (GCC)</a:t>
            </a: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sp>
        <p:nvSpPr>
          <p:cNvPr id="9" name="Rectangle 8"/>
          <p:cNvSpPr/>
          <p:nvPr/>
        </p:nvSpPr>
        <p:spPr>
          <a:xfrm>
            <a:off x="4038600" y="2016291"/>
            <a:ext cx="4572000" cy="3493264"/>
          </a:xfrm>
          <a:prstGeom prst="rect">
            <a:avLst/>
          </a:prstGeom>
        </p:spPr>
        <p:txBody>
          <a:bodyPr>
            <a:spAutoFit/>
          </a:bodyPr>
          <a:lstStyle/>
          <a:p>
            <a:pPr marL="285750" indent="-285750">
              <a:buFont typeface="Arial" charset="0"/>
              <a:buChar char="•"/>
            </a:pPr>
            <a:r>
              <a:rPr lang="en-US" sz="1700" dirty="0">
                <a:latin typeface="Avenir" charset="0"/>
              </a:rPr>
              <a:t>2 EAC</a:t>
            </a:r>
          </a:p>
          <a:p>
            <a:pPr marL="285750" indent="-285750">
              <a:buFont typeface="Arial" charset="0"/>
              <a:buChar char="•"/>
            </a:pPr>
            <a:r>
              <a:rPr lang="en-US" sz="1700" dirty="0">
                <a:latin typeface="Avenir" charset="0"/>
              </a:rPr>
              <a:t>1 State, Local, Tribal and Territorial Government Coordinating Council </a:t>
            </a:r>
          </a:p>
          <a:p>
            <a:pPr marL="285750" indent="-285750">
              <a:buFont typeface="Arial" charset="0"/>
              <a:buChar char="•"/>
            </a:pPr>
            <a:r>
              <a:rPr lang="en-US" sz="1700" dirty="0">
                <a:latin typeface="Avenir" charset="0"/>
              </a:rPr>
              <a:t>1 National Institute of Standards and Technology</a:t>
            </a:r>
          </a:p>
          <a:p>
            <a:pPr marL="285750" indent="-285750">
              <a:buFont typeface="Arial" charset="0"/>
              <a:buChar char="•"/>
            </a:pPr>
            <a:r>
              <a:rPr lang="en-US" sz="1700" dirty="0">
                <a:latin typeface="Avenir" charset="0"/>
              </a:rPr>
              <a:t>1 Federal Voting Assistance Program</a:t>
            </a:r>
          </a:p>
          <a:p>
            <a:pPr marL="285750" indent="-285750">
              <a:buFont typeface="Arial" charset="0"/>
              <a:buChar char="•"/>
            </a:pPr>
            <a:r>
              <a:rPr lang="en-US" sz="1700" dirty="0">
                <a:latin typeface="Avenir" charset="0"/>
              </a:rPr>
              <a:t>1 Office of Cyber and Infrastructure Analysis, </a:t>
            </a:r>
            <a:r>
              <a:rPr lang="en-US" sz="1700" dirty="0" smtClean="0">
                <a:latin typeface="Avenir" charset="0"/>
              </a:rPr>
              <a:t>CISA</a:t>
            </a:r>
            <a:r>
              <a:rPr lang="en-US" sz="1700" dirty="0">
                <a:latin typeface="Avenir" charset="0"/>
              </a:rPr>
              <a:t> </a:t>
            </a:r>
          </a:p>
          <a:p>
            <a:pPr marL="285750" indent="-285750">
              <a:buFont typeface="Arial" charset="0"/>
              <a:buChar char="•"/>
            </a:pPr>
            <a:r>
              <a:rPr lang="en-US" sz="1700" dirty="0">
                <a:latin typeface="Avenir" charset="0"/>
              </a:rPr>
              <a:t>1 Office of Cybersecurity and Communications, </a:t>
            </a:r>
            <a:r>
              <a:rPr lang="en-US" sz="1700" dirty="0" smtClean="0">
                <a:latin typeface="Avenir" charset="0"/>
              </a:rPr>
              <a:t>CISA</a:t>
            </a:r>
            <a:r>
              <a:rPr lang="en-US" sz="1700" dirty="0">
                <a:latin typeface="Avenir" charset="0"/>
              </a:rPr>
              <a:t> </a:t>
            </a:r>
          </a:p>
          <a:p>
            <a:pPr marL="285750" indent="-285750">
              <a:buFont typeface="Arial" charset="0"/>
              <a:buChar char="•"/>
            </a:pPr>
            <a:r>
              <a:rPr lang="en-US" sz="1700" dirty="0">
                <a:latin typeface="Avenir" charset="0"/>
              </a:rPr>
              <a:t>1 Office of Intelligence and Analysis, U.S. Department of Homeland Security</a:t>
            </a:r>
          </a:p>
          <a:p>
            <a:pPr marL="285750" indent="-285750">
              <a:buFont typeface="Arial" charset="0"/>
              <a:buChar char="•"/>
            </a:pPr>
            <a:r>
              <a:rPr lang="en-US" sz="1700" dirty="0">
                <a:latin typeface="Avenir" charset="0"/>
              </a:rPr>
              <a:t>1 Federal Bureau of Investigation</a:t>
            </a:r>
          </a:p>
        </p:txBody>
      </p:sp>
      <p:sp>
        <p:nvSpPr>
          <p:cNvPr id="10" name="Rectangle 9"/>
          <p:cNvSpPr/>
          <p:nvPr/>
        </p:nvSpPr>
        <p:spPr>
          <a:xfrm>
            <a:off x="4038600" y="1584811"/>
            <a:ext cx="3048000" cy="381000"/>
          </a:xfrm>
          <a:prstGeom prst="rect">
            <a:avLst/>
          </a:prstGeom>
          <a:solidFill>
            <a:srgbClr val="B84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14800" y="1627257"/>
            <a:ext cx="3276600" cy="353943"/>
          </a:xfrm>
          <a:prstGeom prst="rect">
            <a:avLst/>
          </a:prstGeom>
          <a:noFill/>
        </p:spPr>
        <p:txBody>
          <a:bodyPr wrap="square" rtlCol="0">
            <a:spAutoFit/>
          </a:bodyPr>
          <a:lstStyle/>
          <a:p>
            <a:r>
              <a:rPr lang="en-US" sz="1700" b="1" spc="300" dirty="0" smtClean="0">
                <a:solidFill>
                  <a:schemeClr val="bg1"/>
                </a:solidFill>
                <a:latin typeface="Avenir" charset="0"/>
              </a:rPr>
              <a:t>General Members</a:t>
            </a:r>
            <a:endParaRPr lang="en-US" sz="1700" b="1" spc="300" dirty="0">
              <a:solidFill>
                <a:schemeClr val="bg1"/>
              </a:solidFill>
              <a:latin typeface="Avenir" charset="0"/>
            </a:endParaRPr>
          </a:p>
        </p:txBody>
      </p:sp>
      <p:pic>
        <p:nvPicPr>
          <p:cNvPr id="1026" name="Picture 2" descr="C:\Users\natalielongwell.AD\Desktop\ExOffic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65811"/>
            <a:ext cx="3393340" cy="332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59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590800"/>
            <a:ext cx="9143999" cy="2071603"/>
          </a:xfrm>
        </p:spPr>
        <p:txBody>
          <a:bodyPr/>
          <a:lstStyle/>
          <a:p>
            <a:pPr algn="ctr"/>
            <a:r>
              <a:rPr lang="en-US" dirty="0" smtClean="0">
                <a:solidFill>
                  <a:schemeClr val="tx2"/>
                </a:solidFill>
              </a:rPr>
              <a:t>Cyber Access and Security Program</a:t>
            </a:r>
            <a:endParaRPr lang="en-US" dirty="0">
              <a:solidFill>
                <a:schemeClr val="tx2"/>
              </a:solidFill>
            </a:endParaRPr>
          </a:p>
        </p:txBody>
      </p:sp>
    </p:spTree>
    <p:extLst>
      <p:ext uri="{BB962C8B-B14F-4D97-AF65-F5344CB8AC3E}">
        <p14:creationId xmlns:p14="http://schemas.microsoft.com/office/powerpoint/2010/main" val="3246271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5638800"/>
            <a:ext cx="8839200" cy="630942"/>
          </a:xfrm>
          <a:prstGeom prst="rect">
            <a:avLst/>
          </a:prstGeom>
          <a:noFill/>
        </p:spPr>
        <p:txBody>
          <a:bodyPr wrap="square" rtlCol="0">
            <a:spAutoFit/>
          </a:bodyPr>
          <a:lstStyle/>
          <a:p>
            <a:pPr algn="ctr"/>
            <a:r>
              <a:rPr lang="en-US" sz="3500" b="1" dirty="0" smtClean="0">
                <a:solidFill>
                  <a:schemeClr val="bg1"/>
                </a:solidFill>
              </a:rPr>
              <a:t>PRESENTATION PLACE &amp; DATE</a:t>
            </a:r>
            <a:endParaRPr lang="en-US" sz="3500" b="1" dirty="0">
              <a:solidFill>
                <a:schemeClr val="bg1"/>
              </a:solidFill>
            </a:endParaRPr>
          </a:p>
        </p:txBody>
      </p:sp>
      <p:sp>
        <p:nvSpPr>
          <p:cNvPr id="7" name="Text Placeholder 6"/>
          <p:cNvSpPr>
            <a:spLocks noGrp="1"/>
          </p:cNvSpPr>
          <p:nvPr>
            <p:ph type="body" sz="quarter" idx="14"/>
          </p:nvPr>
        </p:nvSpPr>
        <p:spPr/>
        <p:txBody>
          <a:bodyPr/>
          <a:lstStyle/>
          <a:p>
            <a:endParaRPr lang="en-US" dirty="0" smtClean="0"/>
          </a:p>
          <a:p>
            <a:r>
              <a:rPr lang="en-US" dirty="0" smtClean="0"/>
              <a:t>The Cyber Access and Security program was launched by the EAC in April, 2020 to provide access to security training, best practices, expertise, and other assistance for election officials tasked with protecting critical election infrastructure.</a:t>
            </a:r>
          </a:p>
          <a:p>
            <a:endParaRPr lang="en-US" dirty="0"/>
          </a:p>
          <a:p>
            <a:r>
              <a:rPr lang="en-US" dirty="0" smtClean="0"/>
              <a:t>The program partners with public and private security experts to ensure that election officials have the most up-to-date and best in class information available through the EAC’s Clearinghouse.</a:t>
            </a:r>
            <a:endParaRPr lang="en-US" dirty="0"/>
          </a:p>
        </p:txBody>
      </p:sp>
      <p:sp>
        <p:nvSpPr>
          <p:cNvPr id="4" name="Text Placeholder 3"/>
          <p:cNvSpPr>
            <a:spLocks noGrp="1"/>
          </p:cNvSpPr>
          <p:nvPr>
            <p:ph type="body" sz="quarter" idx="13"/>
          </p:nvPr>
        </p:nvSpPr>
        <p:spPr/>
        <p:txBody>
          <a:bodyPr/>
          <a:lstStyle/>
          <a:p>
            <a:r>
              <a:rPr lang="en-US" dirty="0" smtClean="0"/>
              <a:t>CAS Program Overview</a:t>
            </a:r>
            <a:endParaRPr lang="en-US" dirty="0"/>
          </a:p>
        </p:txBody>
      </p:sp>
    </p:spTree>
    <p:extLst>
      <p:ext uri="{BB962C8B-B14F-4D97-AF65-F5344CB8AC3E}">
        <p14:creationId xmlns:p14="http://schemas.microsoft.com/office/powerpoint/2010/main" val="1148375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5638800"/>
            <a:ext cx="8839200" cy="630942"/>
          </a:xfrm>
          <a:prstGeom prst="rect">
            <a:avLst/>
          </a:prstGeom>
          <a:noFill/>
        </p:spPr>
        <p:txBody>
          <a:bodyPr wrap="square" rtlCol="0">
            <a:spAutoFit/>
          </a:bodyPr>
          <a:lstStyle/>
          <a:p>
            <a:pPr algn="ctr"/>
            <a:r>
              <a:rPr lang="en-US" sz="3500" b="1" dirty="0" smtClean="0">
                <a:solidFill>
                  <a:schemeClr val="bg1"/>
                </a:solidFill>
              </a:rPr>
              <a:t>PRESENTATION PLACE &amp; DATE</a:t>
            </a:r>
            <a:endParaRPr lang="en-US" sz="3500" b="1" dirty="0">
              <a:solidFill>
                <a:schemeClr val="bg1"/>
              </a:solidFill>
            </a:endParaRPr>
          </a:p>
        </p:txBody>
      </p:sp>
      <p:sp>
        <p:nvSpPr>
          <p:cNvPr id="7" name="Text Placeholder 6"/>
          <p:cNvSpPr>
            <a:spLocks noGrp="1"/>
          </p:cNvSpPr>
          <p:nvPr>
            <p:ph type="body" sz="quarter" idx="14"/>
          </p:nvPr>
        </p:nvSpPr>
        <p:spPr/>
        <p:txBody>
          <a:bodyPr/>
          <a:lstStyle/>
          <a:p>
            <a:r>
              <a:rPr lang="en-US" dirty="0" smtClean="0"/>
              <a:t>Beginning in June 2020, the program will begin offering:</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Online cybersecurity training developed specifically for election officials</a:t>
            </a:r>
          </a:p>
          <a:p>
            <a:pPr marL="342900" indent="-342900">
              <a:buFont typeface="Arial" panose="020B0604020202020204" pitchFamily="34" charset="0"/>
              <a:buChar char="•"/>
            </a:pPr>
            <a:r>
              <a:rPr lang="en-US" dirty="0" smtClean="0"/>
              <a:t>Monthly threat intelligence briefings with a focus on globally emerging threats</a:t>
            </a:r>
          </a:p>
          <a:p>
            <a:pPr marL="342900" indent="-342900">
              <a:buFont typeface="Arial" panose="020B0604020202020204" pitchFamily="34" charset="0"/>
              <a:buChar char="•"/>
            </a:pPr>
            <a:endParaRPr lang="en-US" dirty="0"/>
          </a:p>
          <a:p>
            <a:r>
              <a:rPr lang="en-US" dirty="0" smtClean="0"/>
              <a:t>In July 2020, the program will launch Risk Management and Crisis Management online workshops for state and territorial election officials.</a:t>
            </a:r>
          </a:p>
          <a:p>
            <a:endParaRPr lang="en-US" dirty="0"/>
          </a:p>
        </p:txBody>
      </p:sp>
      <p:sp>
        <p:nvSpPr>
          <p:cNvPr id="4" name="Text Placeholder 3"/>
          <p:cNvSpPr>
            <a:spLocks noGrp="1"/>
          </p:cNvSpPr>
          <p:nvPr>
            <p:ph type="body" sz="quarter" idx="13"/>
          </p:nvPr>
        </p:nvSpPr>
        <p:spPr/>
        <p:txBody>
          <a:bodyPr/>
          <a:lstStyle/>
          <a:p>
            <a:r>
              <a:rPr lang="en-US" dirty="0" smtClean="0"/>
              <a:t>CAS Program Highlights</a:t>
            </a:r>
            <a:endParaRPr lang="en-US" dirty="0"/>
          </a:p>
        </p:txBody>
      </p:sp>
    </p:spTree>
    <p:extLst>
      <p:ext uri="{BB962C8B-B14F-4D97-AF65-F5344CB8AC3E}">
        <p14:creationId xmlns:p14="http://schemas.microsoft.com/office/powerpoint/2010/main" val="996750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5638800"/>
            <a:ext cx="8839200" cy="630942"/>
          </a:xfrm>
          <a:prstGeom prst="rect">
            <a:avLst/>
          </a:prstGeom>
          <a:noFill/>
        </p:spPr>
        <p:txBody>
          <a:bodyPr wrap="square" rtlCol="0">
            <a:spAutoFit/>
          </a:bodyPr>
          <a:lstStyle/>
          <a:p>
            <a:pPr algn="ctr"/>
            <a:r>
              <a:rPr lang="en-US" sz="3500" b="1" dirty="0" smtClean="0">
                <a:solidFill>
                  <a:schemeClr val="bg1"/>
                </a:solidFill>
              </a:rPr>
              <a:t>PRESENTATION PLACE &amp; DATE</a:t>
            </a:r>
            <a:endParaRPr lang="en-US" sz="3500" b="1" dirty="0">
              <a:solidFill>
                <a:schemeClr val="bg1"/>
              </a:solidFill>
            </a:endParaRPr>
          </a:p>
        </p:txBody>
      </p:sp>
      <p:sp>
        <p:nvSpPr>
          <p:cNvPr id="7" name="Text Placeholder 6"/>
          <p:cNvSpPr>
            <a:spLocks noGrp="1"/>
          </p:cNvSpPr>
          <p:nvPr>
            <p:ph type="body" sz="quarter" idx="14"/>
          </p:nvPr>
        </p:nvSpPr>
        <p:spPr/>
        <p:txBody>
          <a:bodyPr/>
          <a:lstStyle/>
          <a:p>
            <a:r>
              <a:rPr lang="en-US" dirty="0"/>
              <a:t>In late </a:t>
            </a:r>
            <a:r>
              <a:rPr lang="en-US" dirty="0" smtClean="0"/>
              <a:t>summer 2020, </a:t>
            </a:r>
            <a:r>
              <a:rPr lang="en-US" dirty="0"/>
              <a:t>the EAC will host a joint </a:t>
            </a:r>
            <a:r>
              <a:rPr lang="en-US" dirty="0" smtClean="0"/>
              <a:t>CISA online </a:t>
            </a:r>
            <a:r>
              <a:rPr lang="en-US" dirty="0"/>
              <a:t>risk management tool on its website allowing election officials at the local level to easily measure and mitigate risks to their specific </a:t>
            </a:r>
            <a:r>
              <a:rPr lang="en-US" dirty="0" smtClean="0"/>
              <a:t>environments.</a:t>
            </a:r>
          </a:p>
          <a:p>
            <a:endParaRPr lang="en-US" dirty="0"/>
          </a:p>
          <a:p>
            <a:r>
              <a:rPr lang="en-US" dirty="0" smtClean="0"/>
              <a:t>CAS is updating materials currently posted to the EAC website and is working to develop new material related to vulnerability disclosure programs, social engineering mitigation, and case studies.</a:t>
            </a:r>
            <a:endParaRPr lang="en-US" dirty="0"/>
          </a:p>
        </p:txBody>
      </p:sp>
      <p:sp>
        <p:nvSpPr>
          <p:cNvPr id="4" name="Text Placeholder 3"/>
          <p:cNvSpPr>
            <a:spLocks noGrp="1"/>
          </p:cNvSpPr>
          <p:nvPr>
            <p:ph type="body" sz="quarter" idx="13"/>
          </p:nvPr>
        </p:nvSpPr>
        <p:spPr/>
        <p:txBody>
          <a:bodyPr/>
          <a:lstStyle/>
          <a:p>
            <a:r>
              <a:rPr lang="en-US" dirty="0" smtClean="0"/>
              <a:t>CAS Program Highlights</a:t>
            </a:r>
            <a:endParaRPr lang="en-US" dirty="0"/>
          </a:p>
        </p:txBody>
      </p:sp>
    </p:spTree>
    <p:extLst>
      <p:ext uri="{BB962C8B-B14F-4D97-AF65-F5344CB8AC3E}">
        <p14:creationId xmlns:p14="http://schemas.microsoft.com/office/powerpoint/2010/main" val="1793733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5638800"/>
            <a:ext cx="8839200" cy="630942"/>
          </a:xfrm>
          <a:prstGeom prst="rect">
            <a:avLst/>
          </a:prstGeom>
          <a:noFill/>
        </p:spPr>
        <p:txBody>
          <a:bodyPr wrap="square" rtlCol="0">
            <a:spAutoFit/>
          </a:bodyPr>
          <a:lstStyle/>
          <a:p>
            <a:pPr algn="ctr"/>
            <a:r>
              <a:rPr lang="en-US" sz="3500" b="1" dirty="0" smtClean="0">
                <a:solidFill>
                  <a:schemeClr val="bg1"/>
                </a:solidFill>
              </a:rPr>
              <a:t>PRESENTATION PLACE &amp; DATE</a:t>
            </a:r>
            <a:endParaRPr lang="en-US" sz="3500" b="1" dirty="0">
              <a:solidFill>
                <a:schemeClr val="bg1"/>
              </a:solidFill>
            </a:endParaRPr>
          </a:p>
        </p:txBody>
      </p:sp>
      <p:sp>
        <p:nvSpPr>
          <p:cNvPr id="7" name="Text Placeholder 6"/>
          <p:cNvSpPr>
            <a:spLocks noGrp="1"/>
          </p:cNvSpPr>
          <p:nvPr>
            <p:ph type="body" sz="quarter" idx="14"/>
          </p:nvPr>
        </p:nvSpPr>
        <p:spPr>
          <a:xfrm>
            <a:off x="1125502" y="1295400"/>
            <a:ext cx="4561195" cy="3962400"/>
          </a:xfrm>
        </p:spPr>
        <p:txBody>
          <a:bodyPr/>
          <a:lstStyle/>
          <a:p>
            <a:r>
              <a:rPr lang="en-US" dirty="0" smtClean="0"/>
              <a:t>The program’s Election Security Preparedness page is a one-stop shop for election cybersecurity guidance. It includes resources from federal agencies, non-profits, academia, and local election officials.</a:t>
            </a:r>
          </a:p>
          <a:p>
            <a:endParaRPr lang="en-US" dirty="0"/>
          </a:p>
          <a:p>
            <a:r>
              <a:rPr lang="en-US" dirty="0" smtClean="0"/>
              <a:t>The page was recently updated with new guidance on security topics since the 2016 election and reorganized to make the information easier to find and use.</a:t>
            </a:r>
            <a:endParaRPr lang="en-US" dirty="0"/>
          </a:p>
        </p:txBody>
      </p:sp>
      <p:sp>
        <p:nvSpPr>
          <p:cNvPr id="4" name="Text Placeholder 3"/>
          <p:cNvSpPr>
            <a:spLocks noGrp="1"/>
          </p:cNvSpPr>
          <p:nvPr>
            <p:ph type="body" sz="quarter" idx="13"/>
          </p:nvPr>
        </p:nvSpPr>
        <p:spPr/>
        <p:txBody>
          <a:bodyPr/>
          <a:lstStyle/>
          <a:p>
            <a:r>
              <a:rPr lang="en-US" dirty="0" smtClean="0"/>
              <a:t>CAS Program Highlights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1206" y="1295400"/>
            <a:ext cx="2970394" cy="200679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3269" y="3530787"/>
            <a:ext cx="2978331" cy="2014310"/>
          </a:xfrm>
          <a:prstGeom prst="rect">
            <a:avLst/>
          </a:prstGeom>
        </p:spPr>
      </p:pic>
    </p:spTree>
    <p:extLst>
      <p:ext uri="{BB962C8B-B14F-4D97-AF65-F5344CB8AC3E}">
        <p14:creationId xmlns:p14="http://schemas.microsoft.com/office/powerpoint/2010/main" val="3433351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5963"/>
            <a:ext cx="9144000" cy="864222"/>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sp>
        <p:nvSpPr>
          <p:cNvPr id="7" name="Text Placeholder 6">
            <a:extLst>
              <a:ext uri="{FF2B5EF4-FFF2-40B4-BE49-F238E27FC236}">
                <a16:creationId xmlns:a16="http://schemas.microsoft.com/office/drawing/2014/main" id="{7F5D2605-2B3F-C24E-AFF6-ADCB5683D9FA}"/>
              </a:ext>
            </a:extLst>
          </p:cNvPr>
          <p:cNvSpPr txBox="1">
            <a:spLocks/>
          </p:cNvSpPr>
          <p:nvPr/>
        </p:nvSpPr>
        <p:spPr>
          <a:xfrm>
            <a:off x="990600" y="304800"/>
            <a:ext cx="7772400" cy="744367"/>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kern="1200" spc="300" baseline="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300" normalizeH="0" baseline="0" noProof="0" dirty="0" smtClean="0">
                <a:ln>
                  <a:noFill/>
                </a:ln>
                <a:solidFill>
                  <a:prstClr val="white"/>
                </a:solidFill>
                <a:effectLst/>
                <a:uLnTx/>
                <a:uFillTx/>
                <a:latin typeface="Calibri"/>
                <a:ea typeface="+mn-ea"/>
                <a:cs typeface="+mn-cs"/>
              </a:rPr>
              <a:t>Key Personnel </a:t>
            </a:r>
            <a:endParaRPr kumimoji="0" lang="en-US" b="1" i="0" u="none" strike="noStrike" kern="1200" cap="none" spc="300" normalizeH="0" baseline="0" noProof="0" dirty="0">
              <a:ln>
                <a:noFill/>
              </a:ln>
              <a:solidFill>
                <a:prstClr val="white"/>
              </a:solidFill>
              <a:effectLst/>
              <a:uLnTx/>
              <a:uFillTx/>
              <a:latin typeface="Calibri"/>
              <a:ea typeface="+mn-ea"/>
              <a:cs typeface="+mn-cs"/>
            </a:endParaRPr>
          </a:p>
        </p:txBody>
      </p:sp>
      <p:sp>
        <p:nvSpPr>
          <p:cNvPr id="31" name="Text Placeholder 2"/>
          <p:cNvSpPr>
            <a:spLocks noGrp="1"/>
          </p:cNvSpPr>
          <p:nvPr>
            <p:ph type="body" sz="quarter" idx="15"/>
          </p:nvPr>
        </p:nvSpPr>
        <p:spPr>
          <a:xfrm>
            <a:off x="1466850" y="1330371"/>
            <a:ext cx="6772274" cy="4577070"/>
          </a:xfrm>
        </p:spPr>
        <p:txBody>
          <a:bodyPr/>
          <a:lstStyle/>
          <a:p>
            <a:r>
              <a:rPr lang="en-US" dirty="0" smtClean="0"/>
              <a:t>Deputy CISO</a:t>
            </a:r>
          </a:p>
          <a:p>
            <a:r>
              <a:rPr lang="en-US" b="1" dirty="0" smtClean="0"/>
              <a:t>Joshua Franklin</a:t>
            </a:r>
          </a:p>
          <a:p>
            <a:r>
              <a:rPr lang="en-US" dirty="0" smtClean="0">
                <a:solidFill>
                  <a:srgbClr val="1E5A94"/>
                </a:solidFill>
                <a:hlinkClick r:id="rId3"/>
              </a:rPr>
              <a:t>jfranklin@eac.gov</a:t>
            </a:r>
            <a:endParaRPr lang="en-US" dirty="0" smtClean="0">
              <a:solidFill>
                <a:srgbClr val="1E5A94"/>
              </a:solidFill>
            </a:endParaRPr>
          </a:p>
          <a:p>
            <a:endParaRPr lang="en-US" dirty="0">
              <a:solidFill>
                <a:srgbClr val="1E5A94"/>
              </a:solidFill>
            </a:endParaRPr>
          </a:p>
          <a:p>
            <a:r>
              <a:rPr lang="en-US" dirty="0" smtClean="0"/>
              <a:t>Sr. Cyber Program Manager</a:t>
            </a:r>
          </a:p>
          <a:p>
            <a:r>
              <a:rPr lang="en-US" b="1" dirty="0" smtClean="0"/>
              <a:t>Jessica Bowers</a:t>
            </a:r>
          </a:p>
          <a:p>
            <a:r>
              <a:rPr lang="en-US" dirty="0" smtClean="0">
                <a:solidFill>
                  <a:srgbClr val="1E5A94"/>
                </a:solidFill>
                <a:hlinkClick r:id="rId4"/>
              </a:rPr>
              <a:t>jbowers@eac.gov</a:t>
            </a:r>
            <a:endParaRPr lang="en-US" dirty="0" smtClean="0">
              <a:solidFill>
                <a:srgbClr val="1E5A94"/>
              </a:solidFill>
            </a:endParaRPr>
          </a:p>
          <a:p>
            <a:endParaRPr lang="en-US" dirty="0">
              <a:solidFill>
                <a:srgbClr val="1E5A94"/>
              </a:solidFill>
            </a:endParaRPr>
          </a:p>
          <a:p>
            <a:r>
              <a:rPr lang="en-US" dirty="0" smtClean="0"/>
              <a:t>Sr. Cyber Analyst</a:t>
            </a:r>
          </a:p>
          <a:p>
            <a:r>
              <a:rPr lang="en-US" b="1" dirty="0" smtClean="0"/>
              <a:t>Cal </a:t>
            </a:r>
            <a:r>
              <a:rPr lang="en-US" b="1" dirty="0" err="1" smtClean="0"/>
              <a:t>Lassetter</a:t>
            </a:r>
            <a:endParaRPr lang="en-US" b="1" dirty="0" smtClean="0"/>
          </a:p>
          <a:p>
            <a:r>
              <a:rPr lang="en-US" dirty="0" smtClean="0">
                <a:solidFill>
                  <a:srgbClr val="1E5A94"/>
                </a:solidFill>
                <a:hlinkClick r:id="rId5"/>
              </a:rPr>
              <a:t>classetter@eac.gov</a:t>
            </a:r>
            <a:r>
              <a:rPr lang="en-US" dirty="0" smtClean="0">
                <a:solidFill>
                  <a:srgbClr val="1E5A94"/>
                </a:solidFill>
              </a:rPr>
              <a:t> </a:t>
            </a:r>
            <a:endParaRPr lang="en-US" dirty="0">
              <a:solidFill>
                <a:srgbClr val="1E5A94"/>
              </a:solidFill>
            </a:endParaRPr>
          </a:p>
        </p:txBody>
      </p:sp>
    </p:spTree>
    <p:extLst>
      <p:ext uri="{BB962C8B-B14F-4D97-AF65-F5344CB8AC3E}">
        <p14:creationId xmlns:p14="http://schemas.microsoft.com/office/powerpoint/2010/main" val="398608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E914EE-F50E-7744-81D3-7618DB6A19A5}"/>
              </a:ext>
            </a:extLst>
          </p:cNvPr>
          <p:cNvSpPr/>
          <p:nvPr/>
        </p:nvSpPr>
        <p:spPr>
          <a:xfrm>
            <a:off x="0" y="76200"/>
            <a:ext cx="9144000" cy="864222"/>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10935"/>
          <a:stretch/>
        </p:blipFill>
        <p:spPr>
          <a:xfrm>
            <a:off x="7620000" y="87311"/>
            <a:ext cx="1722790" cy="1208091"/>
          </a:xfrm>
          <a:prstGeom prst="rect">
            <a:avLst/>
          </a:prstGeom>
        </p:spPr>
      </p:pic>
      <p:sp>
        <p:nvSpPr>
          <p:cNvPr id="10" name="Text Placeholder 6">
            <a:extLst>
              <a:ext uri="{FF2B5EF4-FFF2-40B4-BE49-F238E27FC236}">
                <a16:creationId xmlns:a16="http://schemas.microsoft.com/office/drawing/2014/main" id="{728D070D-BEA1-C24F-AEBF-EAE8A6D5BAD1}"/>
              </a:ext>
            </a:extLst>
          </p:cNvPr>
          <p:cNvSpPr txBox="1">
            <a:spLocks/>
          </p:cNvSpPr>
          <p:nvPr/>
        </p:nvSpPr>
        <p:spPr>
          <a:xfrm>
            <a:off x="1066800" y="254622"/>
            <a:ext cx="6781800" cy="685800"/>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kern="1200" spc="300" baseline="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solidFill>
                  <a:prstClr val="white"/>
                </a:solidFill>
                <a:latin typeface="Calibri"/>
              </a:rPr>
              <a:t>Our Mission</a:t>
            </a:r>
          </a:p>
        </p:txBody>
      </p:sp>
      <p:sp>
        <p:nvSpPr>
          <p:cNvPr id="16" name="Rectangle 15"/>
          <p:cNvSpPr/>
          <p:nvPr/>
        </p:nvSpPr>
        <p:spPr>
          <a:xfrm rot="19800000">
            <a:off x="-1569559" y="22770"/>
            <a:ext cx="5094995"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504D"/>
              </a:solidFill>
              <a:latin typeface="Calibri"/>
            </a:endParaRPr>
          </a:p>
        </p:txBody>
      </p:sp>
      <p:pic>
        <p:nvPicPr>
          <p:cNvPr id="17" name="Picture 2" descr="C:\Users\natalielongwell.AD\Desktop\Our mISSION.jpg">
            <a:extLst>
              <a:ext uri="{FF2B5EF4-FFF2-40B4-BE49-F238E27FC236}">
                <a16:creationId xmlns:a16="http://schemas.microsoft.com/office/drawing/2014/main" id="{C7BBA588-7BAF-DC4C-8766-050CB125F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7" y="2667002"/>
            <a:ext cx="7058025" cy="34194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3">
            <a:extLst>
              <a:ext uri="{FF2B5EF4-FFF2-40B4-BE49-F238E27FC236}">
                <a16:creationId xmlns:a16="http://schemas.microsoft.com/office/drawing/2014/main" id="{E975804D-08C3-8841-9CBA-5F9DDBD4EF7D}"/>
              </a:ext>
            </a:extLst>
          </p:cNvPr>
          <p:cNvSpPr txBox="1">
            <a:spLocks/>
          </p:cNvSpPr>
          <p:nvPr/>
        </p:nvSpPr>
        <p:spPr>
          <a:xfrm>
            <a:off x="1215692" y="1066801"/>
            <a:ext cx="7242509" cy="533401"/>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kern="1200" spc="300" baseline="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a:spcBef>
                <a:spcPts val="0"/>
              </a:spcBef>
            </a:pPr>
            <a:r>
              <a:rPr lang="en-US" sz="2300" i="1" dirty="0">
                <a:solidFill>
                  <a:srgbClr val="1F497D"/>
                </a:solidFill>
                <a:latin typeface="Calibri"/>
              </a:rPr>
              <a:t>The U.S. Election Assistance Commission helps election officials improve the administration of elections and helps Americans participate in the voting process. </a:t>
            </a:r>
          </a:p>
        </p:txBody>
      </p:sp>
    </p:spTree>
    <p:extLst>
      <p:ext uri="{BB962C8B-B14F-4D97-AF65-F5344CB8AC3E}">
        <p14:creationId xmlns:p14="http://schemas.microsoft.com/office/powerpoint/2010/main" val="314675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590800"/>
            <a:ext cx="9143999" cy="2071603"/>
          </a:xfrm>
        </p:spPr>
        <p:txBody>
          <a:bodyPr/>
          <a:lstStyle/>
          <a:p>
            <a:pPr algn="ctr"/>
            <a:r>
              <a:rPr lang="en-US" dirty="0" smtClean="0">
                <a:solidFill>
                  <a:schemeClr val="tx2"/>
                </a:solidFill>
              </a:rPr>
              <a:t>Testing and Certification Program</a:t>
            </a:r>
            <a:endParaRPr lang="en-US" dirty="0">
              <a:solidFill>
                <a:schemeClr val="tx2"/>
              </a:solidFill>
            </a:endParaRPr>
          </a:p>
        </p:txBody>
      </p:sp>
    </p:spTree>
    <p:extLst>
      <p:ext uri="{BB962C8B-B14F-4D97-AF65-F5344CB8AC3E}">
        <p14:creationId xmlns:p14="http://schemas.microsoft.com/office/powerpoint/2010/main" val="170948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1125502" y="1219200"/>
            <a:ext cx="4208498" cy="4745742"/>
          </a:xfrm>
        </p:spPr>
        <p:txBody>
          <a:bodyPr/>
          <a:lstStyle/>
          <a:p>
            <a:pPr marL="285750" indent="-285750">
              <a:buFont typeface="Arial" panose="020B0604020202020204" pitchFamily="34" charset="0"/>
              <a:buChar char="•"/>
            </a:pPr>
            <a:r>
              <a:rPr lang="en-US" dirty="0" smtClean="0"/>
              <a:t>Voting system testing and certification of new systems and modifications</a:t>
            </a:r>
          </a:p>
          <a:p>
            <a:pPr marL="285750" indent="-285750">
              <a:buFont typeface="Arial" panose="020B0604020202020204" pitchFamily="34" charset="0"/>
              <a:buChar char="•"/>
            </a:pPr>
            <a:r>
              <a:rPr lang="en-US" dirty="0" smtClean="0"/>
              <a:t>Expedited testing and certification for deminimis software changes</a:t>
            </a:r>
          </a:p>
          <a:p>
            <a:pPr marL="285750" indent="-285750">
              <a:buFont typeface="Arial" panose="020B0604020202020204" pitchFamily="34" charset="0"/>
              <a:buChar char="•"/>
            </a:pPr>
            <a:r>
              <a:rPr lang="en-US" dirty="0" smtClean="0"/>
              <a:t>Oversee 8 voting system manufacturers and 2 voting system test labs</a:t>
            </a:r>
            <a:endParaRPr lang="en-US" dirty="0"/>
          </a:p>
          <a:p>
            <a:pPr marL="285750" indent="-285750">
              <a:buFont typeface="Arial" panose="020B0604020202020204" pitchFamily="34" charset="0"/>
              <a:buChar char="•"/>
            </a:pPr>
            <a:r>
              <a:rPr lang="en-US" dirty="0" smtClean="0"/>
              <a:t>Provide election administrator support including training and risk-limiting audit support</a:t>
            </a:r>
          </a:p>
          <a:p>
            <a:pPr marL="342900" indent="-342900">
              <a:buFont typeface="Arial" panose="020B0604020202020204" pitchFamily="34" charset="0"/>
              <a:buChar char="•"/>
            </a:pPr>
            <a:r>
              <a:rPr lang="en-US" dirty="0" smtClean="0"/>
              <a:t>Agency support for states programs</a:t>
            </a:r>
          </a:p>
          <a:p>
            <a:pPr marL="342900" indent="-342900">
              <a:buFont typeface="Arial" panose="020B0604020202020204" pitchFamily="34" charset="0"/>
              <a:buChar char="•"/>
            </a:pPr>
            <a:r>
              <a:rPr lang="en-US" dirty="0" smtClean="0"/>
              <a:t>Voluntary Voting System Guidelines 2.0</a:t>
            </a:r>
          </a:p>
          <a:p>
            <a:pPr lvl="1"/>
            <a:endParaRPr lang="en-US" dirty="0" smtClean="0"/>
          </a:p>
          <a:p>
            <a:pPr marL="800100" lvl="1" indent="-34290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sz="500" dirty="0" smtClean="0"/>
          </a:p>
          <a:p>
            <a:endParaRPr lang="en-US" dirty="0" smtClean="0"/>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057400"/>
            <a:ext cx="3048000" cy="2286000"/>
          </a:xfrm>
          <a:prstGeom prst="rect">
            <a:avLst/>
          </a:prstGeom>
        </p:spPr>
      </p:pic>
      <p:sp>
        <p:nvSpPr>
          <p:cNvPr id="5" name="Text Placeholder 3"/>
          <p:cNvSpPr>
            <a:spLocks noGrp="1"/>
          </p:cNvSpPr>
          <p:nvPr>
            <p:ph type="body" sz="quarter" idx="13"/>
          </p:nvPr>
        </p:nvSpPr>
        <p:spPr>
          <a:xfrm>
            <a:off x="702579" y="533399"/>
            <a:ext cx="6854896" cy="785261"/>
          </a:xfrm>
        </p:spPr>
        <p:txBody>
          <a:bodyPr/>
          <a:lstStyle/>
          <a:p>
            <a:r>
              <a:rPr lang="en-US" sz="3200" dirty="0" smtClean="0"/>
              <a:t>Testing &amp; Certification Overview </a:t>
            </a:r>
            <a:endParaRPr lang="en-US" sz="3200" dirty="0"/>
          </a:p>
        </p:txBody>
      </p:sp>
    </p:spTree>
    <p:extLst>
      <p:ext uri="{BB962C8B-B14F-4D97-AF65-F5344CB8AC3E}">
        <p14:creationId xmlns:p14="http://schemas.microsoft.com/office/powerpoint/2010/main" val="496065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25780" y="1484791"/>
            <a:ext cx="5611973" cy="4480151"/>
          </a:xfrm>
        </p:spPr>
        <p:txBody>
          <a:bodyPr/>
          <a:lstStyle/>
          <a:p>
            <a:pPr marL="285750" indent="-285750">
              <a:buFont typeface="Arial" panose="020B0604020202020204" pitchFamily="34" charset="0"/>
              <a:buChar char="•"/>
            </a:pPr>
            <a:r>
              <a:rPr lang="en-US" dirty="0" smtClean="0"/>
              <a:t>Certified 10 voting systems </a:t>
            </a:r>
          </a:p>
          <a:p>
            <a:pPr marL="285750" indent="-285750">
              <a:buFont typeface="Arial" panose="020B0604020202020204" pitchFamily="34" charset="0"/>
              <a:buChar char="•"/>
            </a:pPr>
            <a:r>
              <a:rPr lang="en-US" dirty="0" smtClean="0"/>
              <a:t>Voluntary Voting System Guidelines 2.0</a:t>
            </a:r>
          </a:p>
          <a:p>
            <a:pPr marL="742950" lvl="1" indent="-285750">
              <a:buFont typeface="Arial" panose="020B0604020202020204" pitchFamily="34" charset="0"/>
              <a:buChar char="•"/>
            </a:pPr>
            <a:r>
              <a:rPr lang="en-US" dirty="0" smtClean="0"/>
              <a:t>Revised Principles &amp; Guidelines document based on public comments</a:t>
            </a:r>
          </a:p>
          <a:p>
            <a:pPr marL="742950" lvl="1" indent="-285750">
              <a:buFont typeface="Arial" panose="020B0604020202020204" pitchFamily="34" charset="0"/>
              <a:buChar char="•"/>
            </a:pPr>
            <a:r>
              <a:rPr lang="en-US" dirty="0" smtClean="0"/>
              <a:t>Draft of VVSG 2.0 Requirements are in Public Comment Phase &amp; EAC Boards Review</a:t>
            </a:r>
          </a:p>
          <a:p>
            <a:pPr marL="742950" lvl="1" indent="-285750">
              <a:buFont typeface="Arial" panose="020B0604020202020204" pitchFamily="34" charset="0"/>
              <a:buChar char="•"/>
            </a:pPr>
            <a:r>
              <a:rPr lang="en-US" dirty="0" smtClean="0"/>
              <a:t>Focus on: Security, Accessibility, Functionality</a:t>
            </a:r>
          </a:p>
          <a:p>
            <a:pPr marL="285750" indent="-285750">
              <a:buFont typeface="Arial" panose="020B0604020202020204" pitchFamily="34" charset="0"/>
              <a:buChar char="•"/>
            </a:pPr>
            <a:r>
              <a:rPr lang="en-US" dirty="0" smtClean="0"/>
              <a:t>Provided “Election Administrators as IT Managers” training in Ohio, California, and Nevada</a:t>
            </a:r>
          </a:p>
          <a:p>
            <a:pPr marL="285750" indent="-285750">
              <a:buFont typeface="Arial" panose="020B0604020202020204" pitchFamily="34" charset="0"/>
              <a:buChar char="•"/>
            </a:pPr>
            <a:r>
              <a:rPr lang="en-US" dirty="0" smtClean="0"/>
              <a:t>Provided risk-limiting audit pilot assistance to counties in Ohio and Pennsylvania</a:t>
            </a:r>
          </a:p>
          <a:p>
            <a:endParaRPr lang="en-US" dirty="0" smtClean="0"/>
          </a:p>
          <a:p>
            <a:endParaRPr lang="en-US" dirty="0" smtClean="0"/>
          </a:p>
          <a:p>
            <a:endParaRPr lang="en-US" dirty="0" smtClean="0"/>
          </a:p>
          <a:p>
            <a:endParaRPr lang="en-US" dirty="0" smtClean="0"/>
          </a:p>
        </p:txBody>
      </p:sp>
      <p:sp>
        <p:nvSpPr>
          <p:cNvPr id="4" name="Text Placeholder 3"/>
          <p:cNvSpPr>
            <a:spLocks noGrp="1"/>
          </p:cNvSpPr>
          <p:nvPr>
            <p:ph type="body" sz="quarter" idx="13"/>
          </p:nvPr>
        </p:nvSpPr>
        <p:spPr>
          <a:xfrm>
            <a:off x="702578" y="533400"/>
            <a:ext cx="7298421" cy="533401"/>
          </a:xfrm>
        </p:spPr>
        <p:txBody>
          <a:bodyPr/>
          <a:lstStyle/>
          <a:p>
            <a:r>
              <a:rPr lang="en-US" sz="2800" dirty="0" smtClean="0"/>
              <a:t>2019 Testing &amp; Certification Highlights</a:t>
            </a:r>
            <a:endParaRPr lang="en-US" sz="2800" dirty="0"/>
          </a:p>
        </p:txBody>
      </p:sp>
      <p:pic>
        <p:nvPicPr>
          <p:cNvPr id="2" name="Picture 1"/>
          <p:cNvPicPr>
            <a:picLocks noChangeAspect="1"/>
          </p:cNvPicPr>
          <p:nvPr/>
        </p:nvPicPr>
        <p:blipFill>
          <a:blip r:embed="rId3"/>
          <a:stretch>
            <a:fillRect/>
          </a:stretch>
        </p:blipFill>
        <p:spPr>
          <a:xfrm>
            <a:off x="6137753" y="1484791"/>
            <a:ext cx="2600325" cy="1533525"/>
          </a:xfrm>
          <a:prstGeom prst="rect">
            <a:avLst/>
          </a:prstGeom>
        </p:spPr>
      </p:pic>
      <p:pic>
        <p:nvPicPr>
          <p:cNvPr id="3" name="Picture 2"/>
          <p:cNvPicPr>
            <a:picLocks noChangeAspect="1"/>
          </p:cNvPicPr>
          <p:nvPr/>
        </p:nvPicPr>
        <p:blipFill>
          <a:blip r:embed="rId4"/>
          <a:stretch>
            <a:fillRect/>
          </a:stretch>
        </p:blipFill>
        <p:spPr>
          <a:xfrm>
            <a:off x="6161565" y="3838444"/>
            <a:ext cx="2552700" cy="1485900"/>
          </a:xfrm>
          <a:prstGeom prst="rect">
            <a:avLst/>
          </a:prstGeom>
        </p:spPr>
      </p:pic>
    </p:spTree>
    <p:extLst>
      <p:ext uri="{BB962C8B-B14F-4D97-AF65-F5344CB8AC3E}">
        <p14:creationId xmlns:p14="http://schemas.microsoft.com/office/powerpoint/2010/main" val="1860408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1125502" y="1524000"/>
            <a:ext cx="6646898" cy="4440942"/>
          </a:xfrm>
        </p:spPr>
        <p:txBody>
          <a:bodyPr/>
          <a:lstStyle/>
          <a:p>
            <a:pPr marL="285750" lvl="0" indent="-285750">
              <a:buFont typeface="Arial" panose="020B0604020202020204" pitchFamily="34" charset="0"/>
              <a:buChar char="•"/>
            </a:pPr>
            <a:r>
              <a:rPr lang="en-US" dirty="0" smtClean="0"/>
              <a:t>Finalize Voluntary Voting System Guidelines 2.0</a:t>
            </a:r>
          </a:p>
          <a:p>
            <a:pPr marL="285750" indent="-285750">
              <a:buFont typeface="Arial" pitchFamily="34" charset="0"/>
              <a:buChar char="•"/>
            </a:pPr>
            <a:r>
              <a:rPr lang="en-US" dirty="0" smtClean="0"/>
              <a:t>Publish </a:t>
            </a:r>
            <a:r>
              <a:rPr lang="en-US" dirty="0"/>
              <a:t>revised program manuals (T&amp;C Program Manual and VSTL Program </a:t>
            </a:r>
            <a:r>
              <a:rPr lang="en-US" dirty="0" smtClean="0"/>
              <a:t>Manual)</a:t>
            </a:r>
          </a:p>
          <a:p>
            <a:pPr marL="285750" indent="-285750">
              <a:buFont typeface="Arial" pitchFamily="34" charset="0"/>
              <a:buChar char="•"/>
            </a:pPr>
            <a:r>
              <a:rPr lang="en-US" dirty="0" smtClean="0"/>
              <a:t>Conduct </a:t>
            </a:r>
            <a:r>
              <a:rPr lang="en-US" dirty="0"/>
              <a:t>manufacturing site </a:t>
            </a:r>
            <a:r>
              <a:rPr lang="en-US" dirty="0" smtClean="0"/>
              <a:t>audits</a:t>
            </a:r>
          </a:p>
          <a:p>
            <a:pPr marL="285750" indent="-285750">
              <a:buFont typeface="Arial" pitchFamily="34" charset="0"/>
              <a:buChar char="•"/>
            </a:pPr>
            <a:r>
              <a:rPr lang="en-US" dirty="0" smtClean="0"/>
              <a:t>Conduct </a:t>
            </a:r>
            <a:r>
              <a:rPr lang="en-US" dirty="0"/>
              <a:t>voting system test lab </a:t>
            </a:r>
            <a:r>
              <a:rPr lang="en-US" dirty="0" smtClean="0"/>
              <a:t>audits</a:t>
            </a:r>
          </a:p>
          <a:p>
            <a:pPr marL="285750" indent="-285750">
              <a:buFont typeface="Arial" pitchFamily="34" charset="0"/>
              <a:buChar char="•"/>
            </a:pPr>
            <a:r>
              <a:rPr lang="en-US" dirty="0" smtClean="0"/>
              <a:t>Conduct field reviews of EAC-certified voting systems</a:t>
            </a:r>
            <a:endParaRPr lang="en-US" dirty="0"/>
          </a:p>
          <a:p>
            <a:pPr marL="285750" lvl="0" indent="-285750">
              <a:buFont typeface="Arial" panose="020B0604020202020204" pitchFamily="34" charset="0"/>
              <a:buChar char="•"/>
            </a:pPr>
            <a:r>
              <a:rPr lang="en-US" dirty="0" smtClean="0"/>
              <a:t>Implement additional vulnerability review and penetration testing into the Testing &amp; Certification Program</a:t>
            </a:r>
          </a:p>
          <a:p>
            <a:pPr marL="285750" lvl="0" indent="-285750">
              <a:buFont typeface="Arial" panose="020B0604020202020204" pitchFamily="34" charset="0"/>
              <a:buChar char="•"/>
            </a:pPr>
            <a:r>
              <a:rPr lang="en-US" dirty="0" smtClean="0"/>
              <a:t>Implement a voluntary non-voting election </a:t>
            </a:r>
            <a:r>
              <a:rPr lang="en-US" dirty="0"/>
              <a:t>t</a:t>
            </a:r>
            <a:r>
              <a:rPr lang="en-US" dirty="0" smtClean="0"/>
              <a:t>echnology review program</a:t>
            </a:r>
            <a:r>
              <a:rPr lang="en-US" baseline="30000" dirty="0" smtClean="0"/>
              <a:t>-</a:t>
            </a:r>
            <a:r>
              <a:rPr lang="en-US" dirty="0" smtClean="0"/>
              <a:t> Voter Registration Systems, Electronic Poll Books, Election Night Reporting, Ballot Delivery Systems</a:t>
            </a:r>
            <a:endParaRPr lang="en-US" dirty="0"/>
          </a:p>
          <a:p>
            <a:pPr>
              <a:lnSpc>
                <a:spcPct val="150000"/>
              </a:lnSpc>
            </a:pPr>
            <a:endParaRPr lang="en-US" sz="2400" dirty="0" smtClean="0"/>
          </a:p>
          <a:p>
            <a:pPr>
              <a:lnSpc>
                <a:spcPct val="150000"/>
              </a:lnSpc>
            </a:pPr>
            <a:endParaRPr lang="en-US" dirty="0" smtClean="0"/>
          </a:p>
        </p:txBody>
      </p:sp>
      <p:sp>
        <p:nvSpPr>
          <p:cNvPr id="8" name="Text Placeholder 2">
            <a:extLst>
              <a:ext uri="{FF2B5EF4-FFF2-40B4-BE49-F238E27FC236}">
                <a16:creationId xmlns:a16="http://schemas.microsoft.com/office/drawing/2014/main" id="{76CB3902-1E10-4FE0-8D99-5F4E5B6DE539}"/>
              </a:ext>
            </a:extLst>
          </p:cNvPr>
          <p:cNvSpPr txBox="1">
            <a:spLocks/>
          </p:cNvSpPr>
          <p:nvPr/>
        </p:nvSpPr>
        <p:spPr>
          <a:xfrm>
            <a:off x="1324751" y="4953000"/>
            <a:ext cx="6248400" cy="5460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000" b="1" dirty="0" smtClean="0">
              <a:solidFill>
                <a:schemeClr val="tx2"/>
              </a:solidFill>
            </a:endParaRPr>
          </a:p>
        </p:txBody>
      </p:sp>
      <p:sp>
        <p:nvSpPr>
          <p:cNvPr id="4" name="Text Placeholder 3"/>
          <p:cNvSpPr>
            <a:spLocks noGrp="1"/>
          </p:cNvSpPr>
          <p:nvPr>
            <p:ph type="body" sz="quarter" idx="13"/>
          </p:nvPr>
        </p:nvSpPr>
        <p:spPr>
          <a:xfrm>
            <a:off x="702578" y="533400"/>
            <a:ext cx="7298421" cy="533401"/>
          </a:xfrm>
        </p:spPr>
        <p:txBody>
          <a:bodyPr/>
          <a:lstStyle/>
          <a:p>
            <a:r>
              <a:rPr lang="en-US" sz="3200" dirty="0" smtClean="0"/>
              <a:t>2020 Testing &amp; Certification Goals</a:t>
            </a:r>
          </a:p>
        </p:txBody>
      </p:sp>
    </p:spTree>
    <p:extLst>
      <p:ext uri="{BB962C8B-B14F-4D97-AF65-F5344CB8AC3E}">
        <p14:creationId xmlns:p14="http://schemas.microsoft.com/office/powerpoint/2010/main" val="3608444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5963"/>
            <a:ext cx="9144000" cy="864222"/>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sp>
        <p:nvSpPr>
          <p:cNvPr id="7" name="Text Placeholder 6">
            <a:extLst>
              <a:ext uri="{FF2B5EF4-FFF2-40B4-BE49-F238E27FC236}">
                <a16:creationId xmlns:a16="http://schemas.microsoft.com/office/drawing/2014/main" id="{7F5D2605-2B3F-C24E-AFF6-ADCB5683D9FA}"/>
              </a:ext>
            </a:extLst>
          </p:cNvPr>
          <p:cNvSpPr txBox="1">
            <a:spLocks/>
          </p:cNvSpPr>
          <p:nvPr/>
        </p:nvSpPr>
        <p:spPr>
          <a:xfrm>
            <a:off x="990600" y="304800"/>
            <a:ext cx="7772400" cy="744367"/>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kern="1200" spc="300" baseline="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300" normalizeH="0" baseline="0" noProof="0" dirty="0" smtClean="0">
                <a:ln>
                  <a:noFill/>
                </a:ln>
                <a:solidFill>
                  <a:prstClr val="white"/>
                </a:solidFill>
                <a:effectLst/>
                <a:uLnTx/>
                <a:uFillTx/>
                <a:latin typeface="Calibri"/>
                <a:ea typeface="+mn-ea"/>
                <a:cs typeface="+mn-cs"/>
              </a:rPr>
              <a:t>Key Personnel </a:t>
            </a:r>
            <a:endParaRPr kumimoji="0" lang="en-US" b="1" i="0" u="none" strike="noStrike" kern="1200" cap="none" spc="300" normalizeH="0" baseline="0" noProof="0" dirty="0">
              <a:ln>
                <a:noFill/>
              </a:ln>
              <a:solidFill>
                <a:prstClr val="white"/>
              </a:solidFill>
              <a:effectLst/>
              <a:uLnTx/>
              <a:uFillTx/>
              <a:latin typeface="Calibri"/>
              <a:ea typeface="+mn-ea"/>
              <a:cs typeface="+mn-cs"/>
            </a:endParaRPr>
          </a:p>
        </p:txBody>
      </p:sp>
      <p:sp>
        <p:nvSpPr>
          <p:cNvPr id="31" name="Text Placeholder 2"/>
          <p:cNvSpPr>
            <a:spLocks noGrp="1"/>
          </p:cNvSpPr>
          <p:nvPr>
            <p:ph type="body" sz="quarter" idx="15"/>
          </p:nvPr>
        </p:nvSpPr>
        <p:spPr>
          <a:xfrm>
            <a:off x="1466850" y="1330371"/>
            <a:ext cx="6772274" cy="4577070"/>
          </a:xfrm>
        </p:spPr>
        <p:txBody>
          <a:bodyPr numCol="2"/>
          <a:lstStyle/>
          <a:p>
            <a:r>
              <a:rPr lang="en-US" dirty="0"/>
              <a:t>Director, Voting System </a:t>
            </a:r>
            <a:r>
              <a:rPr lang="en-US" dirty="0" smtClean="0"/>
              <a:t>   Testing </a:t>
            </a:r>
            <a:r>
              <a:rPr lang="en-US" dirty="0"/>
              <a:t>&amp; </a:t>
            </a:r>
            <a:r>
              <a:rPr lang="en-US" dirty="0" smtClean="0"/>
              <a:t>Certification</a:t>
            </a:r>
            <a:endParaRPr lang="en-US" b="1" dirty="0" smtClean="0"/>
          </a:p>
          <a:p>
            <a:r>
              <a:rPr lang="en-US" b="1" dirty="0" smtClean="0"/>
              <a:t>Jerome </a:t>
            </a:r>
            <a:r>
              <a:rPr lang="en-US" b="1" dirty="0"/>
              <a:t>Lovato</a:t>
            </a:r>
            <a:r>
              <a:rPr lang="en-US" dirty="0"/>
              <a:t>, </a:t>
            </a:r>
            <a:endParaRPr lang="en-US" dirty="0" smtClean="0"/>
          </a:p>
          <a:p>
            <a:pPr lvl="0"/>
            <a:r>
              <a:rPr lang="en-US" dirty="0" smtClean="0">
                <a:hlinkClick r:id="rId3"/>
              </a:rPr>
              <a:t>jlovato@eac.gov</a:t>
            </a:r>
            <a:endParaRPr lang="en-US" dirty="0"/>
          </a:p>
          <a:p>
            <a:pPr lvl="0"/>
            <a:endParaRPr lang="en-US" dirty="0" smtClean="0"/>
          </a:p>
          <a:p>
            <a:pPr lvl="0"/>
            <a:r>
              <a:rPr lang="en-US" dirty="0" smtClean="0"/>
              <a:t>Senior </a:t>
            </a:r>
            <a:r>
              <a:rPr lang="en-US" dirty="0"/>
              <a:t>Election Technology Specialist </a:t>
            </a:r>
          </a:p>
          <a:p>
            <a:pPr lvl="0"/>
            <a:r>
              <a:rPr lang="en-US" b="1" dirty="0"/>
              <a:t>Paul </a:t>
            </a:r>
            <a:r>
              <a:rPr lang="en-US" b="1" dirty="0" err="1" smtClean="0"/>
              <a:t>Aumayr</a:t>
            </a:r>
            <a:r>
              <a:rPr lang="en-US" dirty="0" smtClean="0"/>
              <a:t>, </a:t>
            </a:r>
          </a:p>
          <a:p>
            <a:pPr lvl="0"/>
            <a:r>
              <a:rPr lang="en-US" dirty="0" smtClean="0">
                <a:hlinkClick r:id="rId4"/>
              </a:rPr>
              <a:t>paumayr@eac.gov</a:t>
            </a:r>
            <a:endParaRPr lang="en-US" dirty="0"/>
          </a:p>
          <a:p>
            <a:pPr lvl="0"/>
            <a:endParaRPr lang="en-US" dirty="0" smtClean="0"/>
          </a:p>
          <a:p>
            <a:pPr lvl="0"/>
            <a:endParaRPr lang="en-US" dirty="0"/>
          </a:p>
          <a:p>
            <a:pPr lvl="0"/>
            <a:endParaRPr lang="en-US" dirty="0" smtClean="0"/>
          </a:p>
          <a:p>
            <a:pPr lvl="0"/>
            <a:r>
              <a:rPr lang="en-US" dirty="0" smtClean="0"/>
              <a:t>Senior </a:t>
            </a:r>
            <a:r>
              <a:rPr lang="en-US" dirty="0"/>
              <a:t>Election Technology Specialist </a:t>
            </a:r>
          </a:p>
          <a:p>
            <a:pPr lvl="0"/>
            <a:r>
              <a:rPr lang="en-US" b="1" dirty="0"/>
              <a:t>Eugene </a:t>
            </a:r>
            <a:r>
              <a:rPr lang="en-US" b="1" dirty="0" smtClean="0"/>
              <a:t>Burton</a:t>
            </a:r>
            <a:endParaRPr lang="en-US" dirty="0" smtClean="0"/>
          </a:p>
          <a:p>
            <a:pPr lvl="0"/>
            <a:r>
              <a:rPr lang="en-US" dirty="0" smtClean="0"/>
              <a:t> </a:t>
            </a:r>
            <a:r>
              <a:rPr lang="en-US" dirty="0" smtClean="0">
                <a:hlinkClick r:id="rId5"/>
              </a:rPr>
              <a:t>eburton@eac.gov</a:t>
            </a:r>
            <a:endParaRPr lang="en-US" dirty="0"/>
          </a:p>
          <a:p>
            <a:endParaRPr lang="en-US" dirty="0" smtClean="0"/>
          </a:p>
          <a:p>
            <a:r>
              <a:rPr lang="en-US" dirty="0" smtClean="0"/>
              <a:t>Election </a:t>
            </a:r>
            <a:r>
              <a:rPr lang="en-US" dirty="0"/>
              <a:t>Technology </a:t>
            </a:r>
            <a:r>
              <a:rPr lang="en-US" dirty="0" smtClean="0"/>
              <a:t>Specialist</a:t>
            </a:r>
            <a:endParaRPr lang="en-US" dirty="0"/>
          </a:p>
          <a:p>
            <a:r>
              <a:rPr lang="en-US" b="1" dirty="0"/>
              <a:t>Jessica </a:t>
            </a:r>
            <a:r>
              <a:rPr lang="en-US" b="1" dirty="0" smtClean="0"/>
              <a:t>Fleming</a:t>
            </a:r>
            <a:endParaRPr lang="en-US" dirty="0"/>
          </a:p>
          <a:p>
            <a:r>
              <a:rPr lang="en-US" dirty="0" smtClean="0">
                <a:hlinkClick r:id="rId6"/>
              </a:rPr>
              <a:t>jfleming@eac.gov</a:t>
            </a:r>
            <a:endParaRPr lang="en-US" dirty="0"/>
          </a:p>
        </p:txBody>
      </p:sp>
    </p:spTree>
    <p:extLst>
      <p:ext uri="{BB962C8B-B14F-4D97-AF65-F5344CB8AC3E}">
        <p14:creationId xmlns:p14="http://schemas.microsoft.com/office/powerpoint/2010/main" val="3209579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5963"/>
            <a:ext cx="9144000" cy="864222"/>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sp>
        <p:nvSpPr>
          <p:cNvPr id="7" name="Text Placeholder 6">
            <a:extLst>
              <a:ext uri="{FF2B5EF4-FFF2-40B4-BE49-F238E27FC236}">
                <a16:creationId xmlns:a16="http://schemas.microsoft.com/office/drawing/2014/main" id="{7F5D2605-2B3F-C24E-AFF6-ADCB5683D9FA}"/>
              </a:ext>
            </a:extLst>
          </p:cNvPr>
          <p:cNvSpPr txBox="1">
            <a:spLocks/>
          </p:cNvSpPr>
          <p:nvPr/>
        </p:nvSpPr>
        <p:spPr>
          <a:xfrm>
            <a:off x="990600" y="304800"/>
            <a:ext cx="7772400" cy="744367"/>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kern="1200" spc="300" baseline="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300" normalizeH="0" baseline="0" noProof="0" dirty="0" smtClean="0">
                <a:ln>
                  <a:noFill/>
                </a:ln>
                <a:solidFill>
                  <a:prstClr val="white"/>
                </a:solidFill>
                <a:effectLst/>
                <a:uLnTx/>
                <a:uFillTx/>
                <a:latin typeface="Calibri"/>
                <a:ea typeface="+mn-ea"/>
                <a:cs typeface="+mn-cs"/>
              </a:rPr>
              <a:t>Contact Us</a:t>
            </a:r>
            <a:endParaRPr kumimoji="0" lang="en-US" b="1" i="0" u="none" strike="noStrike" kern="1200" cap="none" spc="300" normalizeH="0" baseline="0" noProof="0" dirty="0">
              <a:ln>
                <a:noFill/>
              </a:ln>
              <a:solidFill>
                <a:prstClr val="white"/>
              </a:solidFill>
              <a:effectLst/>
              <a:uLnTx/>
              <a:uFillTx/>
              <a:latin typeface="Calibri"/>
              <a:ea typeface="+mn-ea"/>
              <a:cs typeface="+mn-cs"/>
            </a:endParaRPr>
          </a:p>
        </p:txBody>
      </p:sp>
      <p:sp>
        <p:nvSpPr>
          <p:cNvPr id="31" name="Text Placeholder 2"/>
          <p:cNvSpPr>
            <a:spLocks noGrp="1"/>
          </p:cNvSpPr>
          <p:nvPr>
            <p:ph type="body" sz="quarter" idx="15"/>
          </p:nvPr>
        </p:nvSpPr>
        <p:spPr>
          <a:xfrm>
            <a:off x="1466850" y="1330371"/>
            <a:ext cx="6772274" cy="4577070"/>
          </a:xfrm>
        </p:spPr>
        <p:txBody>
          <a:bodyPr/>
          <a:lstStyle/>
          <a:p>
            <a:endParaRPr lang="en-US" dirty="0">
              <a:solidFill>
                <a:srgbClr val="1E5A94"/>
              </a:solidFill>
            </a:endParaRPr>
          </a:p>
          <a:p>
            <a:r>
              <a:rPr lang="en-US" sz="2400" b="1" dirty="0" smtClean="0">
                <a:solidFill>
                  <a:srgbClr val="1E5A94"/>
                </a:solidFill>
              </a:rPr>
              <a:t>Vice Chairman</a:t>
            </a:r>
          </a:p>
          <a:p>
            <a:r>
              <a:rPr lang="en-US" sz="2800" b="1" dirty="0" smtClean="0">
                <a:solidFill>
                  <a:srgbClr val="1E5A94"/>
                </a:solidFill>
              </a:rPr>
              <a:t>Don Palmer</a:t>
            </a:r>
          </a:p>
          <a:p>
            <a:r>
              <a:rPr lang="en-US" sz="2400" dirty="0" smtClean="0">
                <a:solidFill>
                  <a:srgbClr val="1E5A94"/>
                </a:solidFill>
              </a:rPr>
              <a:t>(202)744-1862</a:t>
            </a:r>
          </a:p>
          <a:p>
            <a:r>
              <a:rPr lang="en-US" sz="2400" dirty="0" smtClean="0">
                <a:solidFill>
                  <a:srgbClr val="1E5A94"/>
                </a:solidFill>
              </a:rPr>
              <a:t>dpalmer@eac.gov</a:t>
            </a:r>
          </a:p>
          <a:p>
            <a:r>
              <a:rPr lang="en-US" sz="2400" dirty="0" smtClean="0">
                <a:solidFill>
                  <a:srgbClr val="1E5A94"/>
                </a:solidFill>
              </a:rPr>
              <a:t>@</a:t>
            </a:r>
            <a:r>
              <a:rPr lang="en-US" sz="2400" dirty="0" err="1" smtClean="0">
                <a:solidFill>
                  <a:srgbClr val="1E5A94"/>
                </a:solidFill>
              </a:rPr>
              <a:t>VotingGuy</a:t>
            </a:r>
            <a:endParaRPr lang="en-US" dirty="0">
              <a:solidFill>
                <a:srgbClr val="1E5A94"/>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544009"/>
            <a:ext cx="457200" cy="457200"/>
          </a:xfrm>
          <a:prstGeom prst="rect">
            <a:avLst/>
          </a:prstGeom>
        </p:spPr>
      </p:pic>
    </p:spTree>
    <p:extLst>
      <p:ext uri="{BB962C8B-B14F-4D97-AF65-F5344CB8AC3E}">
        <p14:creationId xmlns:p14="http://schemas.microsoft.com/office/powerpoint/2010/main" val="148472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E914EE-F50E-7744-81D3-7618DB6A19A5}"/>
              </a:ext>
            </a:extLst>
          </p:cNvPr>
          <p:cNvSpPr/>
          <p:nvPr/>
        </p:nvSpPr>
        <p:spPr>
          <a:xfrm>
            <a:off x="0" y="76200"/>
            <a:ext cx="9144000" cy="864222"/>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10935"/>
          <a:stretch/>
        </p:blipFill>
        <p:spPr>
          <a:xfrm>
            <a:off x="7620000" y="87311"/>
            <a:ext cx="1722790" cy="1208091"/>
          </a:xfrm>
          <a:prstGeom prst="rect">
            <a:avLst/>
          </a:prstGeom>
        </p:spPr>
      </p:pic>
      <p:sp>
        <p:nvSpPr>
          <p:cNvPr id="10" name="Text Placeholder 6">
            <a:extLst>
              <a:ext uri="{FF2B5EF4-FFF2-40B4-BE49-F238E27FC236}">
                <a16:creationId xmlns:a16="http://schemas.microsoft.com/office/drawing/2014/main" id="{728D070D-BEA1-C24F-AEBF-EAE8A6D5BAD1}"/>
              </a:ext>
            </a:extLst>
          </p:cNvPr>
          <p:cNvSpPr txBox="1">
            <a:spLocks/>
          </p:cNvSpPr>
          <p:nvPr/>
        </p:nvSpPr>
        <p:spPr>
          <a:xfrm>
            <a:off x="1066800" y="254622"/>
            <a:ext cx="6781800" cy="685800"/>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kern="1200" spc="300" baseline="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solidFill>
                  <a:prstClr val="white"/>
                </a:solidFill>
                <a:latin typeface="Calibri"/>
              </a:rPr>
              <a:t>About the EAC</a:t>
            </a:r>
          </a:p>
        </p:txBody>
      </p:sp>
      <p:sp>
        <p:nvSpPr>
          <p:cNvPr id="16" name="Rectangle 15"/>
          <p:cNvSpPr/>
          <p:nvPr/>
        </p:nvSpPr>
        <p:spPr>
          <a:xfrm rot="19800000">
            <a:off x="-1569559" y="22770"/>
            <a:ext cx="5094995"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504D"/>
              </a:solidFill>
              <a:latin typeface="Calibri"/>
            </a:endParaRPr>
          </a:p>
        </p:txBody>
      </p:sp>
      <p:sp>
        <p:nvSpPr>
          <p:cNvPr id="11" name="Text Placeholder 2"/>
          <p:cNvSpPr>
            <a:spLocks noGrp="1"/>
          </p:cNvSpPr>
          <p:nvPr>
            <p:ph type="body" sz="quarter" idx="15"/>
          </p:nvPr>
        </p:nvSpPr>
        <p:spPr>
          <a:xfrm>
            <a:off x="4802464" y="1118845"/>
            <a:ext cx="4270982" cy="4838610"/>
          </a:xfrm>
        </p:spPr>
        <p:txBody>
          <a:bodyPr>
            <a:noAutofit/>
          </a:bodyPr>
          <a:lstStyle/>
          <a:p>
            <a:pPr marL="342900" indent="-342900">
              <a:buFont typeface="Arial" panose="020B0604020202020204" pitchFamily="34" charset="0"/>
              <a:buChar char="•"/>
            </a:pPr>
            <a:r>
              <a:rPr lang="en-US" dirty="0" smtClean="0"/>
              <a:t>Independent</a:t>
            </a:r>
            <a:r>
              <a:rPr lang="en-US" dirty="0"/>
              <a:t>, </a:t>
            </a:r>
            <a:r>
              <a:rPr lang="en-US" dirty="0" smtClean="0"/>
              <a:t>bipartisan </a:t>
            </a:r>
            <a:r>
              <a:rPr lang="en-US" dirty="0"/>
              <a:t>Commission established by the Help America Vote Act (</a:t>
            </a:r>
            <a:r>
              <a:rPr lang="en-US" dirty="0" smtClean="0"/>
              <a:t>HAVA)</a:t>
            </a:r>
          </a:p>
          <a:p>
            <a:pPr marL="342900" indent="-342900">
              <a:buFont typeface="Arial" panose="020B0604020202020204" pitchFamily="34" charset="0"/>
              <a:buChar char="•"/>
            </a:pPr>
            <a:r>
              <a:rPr lang="en-US" dirty="0" smtClean="0"/>
              <a:t>Develop guidance to meet HAVA requirements</a:t>
            </a:r>
          </a:p>
          <a:p>
            <a:pPr marL="342900" indent="-342900">
              <a:buFont typeface="Arial" panose="020B0604020202020204" pitchFamily="34" charset="0"/>
              <a:buChar char="•"/>
            </a:pPr>
            <a:r>
              <a:rPr lang="en-US" dirty="0" smtClean="0"/>
              <a:t>Adopt voluntary voting system guidelines, certify voting systems and accredit </a:t>
            </a:r>
            <a:r>
              <a:rPr lang="en-US" dirty="0"/>
              <a:t>testing </a:t>
            </a:r>
            <a:r>
              <a:rPr lang="en-US" dirty="0" smtClean="0"/>
              <a:t>laboratories</a:t>
            </a:r>
          </a:p>
          <a:p>
            <a:pPr marL="342900" indent="-342900">
              <a:buFont typeface="Arial" panose="020B0604020202020204" pitchFamily="34" charset="0"/>
              <a:buChar char="•"/>
            </a:pPr>
            <a:r>
              <a:rPr lang="en-US" dirty="0" smtClean="0"/>
              <a:t>Serve as a national clearinghouse of information on election administration</a:t>
            </a:r>
          </a:p>
          <a:p>
            <a:pPr marL="342900" indent="-342900">
              <a:buFont typeface="Arial" panose="020B0604020202020204" pitchFamily="34" charset="0"/>
              <a:buChar char="•"/>
            </a:pPr>
            <a:r>
              <a:rPr lang="en-US" dirty="0" smtClean="0"/>
              <a:t>Administer and Audit the use of HAVA grant funds – Security, COVID</a:t>
            </a:r>
          </a:p>
          <a:p>
            <a:pPr marL="342900" indent="-342900">
              <a:buFont typeface="Arial" panose="020B0604020202020204" pitchFamily="34" charset="0"/>
              <a:buChar char="•"/>
            </a:pPr>
            <a:endParaRPr lang="en-US" sz="1800" dirty="0"/>
          </a:p>
        </p:txBody>
      </p:sp>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567" y="1383030"/>
            <a:ext cx="4510761"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249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E914EE-F50E-7744-81D3-7618DB6A19A5}"/>
              </a:ext>
            </a:extLst>
          </p:cNvPr>
          <p:cNvSpPr/>
          <p:nvPr/>
        </p:nvSpPr>
        <p:spPr>
          <a:xfrm>
            <a:off x="0" y="76200"/>
            <a:ext cx="9144000" cy="864222"/>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10935"/>
          <a:stretch/>
        </p:blipFill>
        <p:spPr>
          <a:xfrm>
            <a:off x="7620000" y="87311"/>
            <a:ext cx="1722790" cy="1208091"/>
          </a:xfrm>
          <a:prstGeom prst="rect">
            <a:avLst/>
          </a:prstGeom>
        </p:spPr>
      </p:pic>
      <p:sp>
        <p:nvSpPr>
          <p:cNvPr id="10" name="Text Placeholder 6">
            <a:extLst>
              <a:ext uri="{FF2B5EF4-FFF2-40B4-BE49-F238E27FC236}">
                <a16:creationId xmlns:a16="http://schemas.microsoft.com/office/drawing/2014/main" id="{728D070D-BEA1-C24F-AEBF-EAE8A6D5BAD1}"/>
              </a:ext>
            </a:extLst>
          </p:cNvPr>
          <p:cNvSpPr txBox="1">
            <a:spLocks/>
          </p:cNvSpPr>
          <p:nvPr/>
        </p:nvSpPr>
        <p:spPr>
          <a:xfrm>
            <a:off x="1066800" y="254622"/>
            <a:ext cx="6781800" cy="685800"/>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kern="1200" spc="300" baseline="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solidFill>
                  <a:prstClr val="white"/>
                </a:solidFill>
                <a:latin typeface="Calibri"/>
              </a:rPr>
              <a:t>Role of the Commissioners</a:t>
            </a:r>
          </a:p>
        </p:txBody>
      </p:sp>
      <p:sp>
        <p:nvSpPr>
          <p:cNvPr id="16" name="Rectangle 15"/>
          <p:cNvSpPr/>
          <p:nvPr/>
        </p:nvSpPr>
        <p:spPr>
          <a:xfrm rot="19800000">
            <a:off x="-1569559" y="22770"/>
            <a:ext cx="5094995"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504D"/>
              </a:solidFill>
              <a:latin typeface="Calibri"/>
            </a:endParaRPr>
          </a:p>
        </p:txBody>
      </p:sp>
      <p:sp>
        <p:nvSpPr>
          <p:cNvPr id="13" name="Rectangle 12"/>
          <p:cNvSpPr/>
          <p:nvPr/>
        </p:nvSpPr>
        <p:spPr>
          <a:xfrm>
            <a:off x="304800" y="1295400"/>
            <a:ext cx="3733800" cy="4401205"/>
          </a:xfrm>
          <a:prstGeom prst="rect">
            <a:avLst/>
          </a:prstGeom>
        </p:spPr>
        <p:txBody>
          <a:bodyPr wrap="square">
            <a:spAutoFit/>
          </a:bodyPr>
          <a:lstStyle/>
          <a:p>
            <a:pPr marL="285750" indent="-285750">
              <a:buFont typeface="Arial" panose="020B0604020202020204" pitchFamily="34" charset="0"/>
              <a:buChar char="•"/>
            </a:pPr>
            <a:r>
              <a:rPr lang="en-US" sz="2000" dirty="0">
                <a:solidFill>
                  <a:prstClr val="black"/>
                </a:solidFill>
                <a:latin typeface="Calibri"/>
              </a:rPr>
              <a:t>Commissioners are resources, </a:t>
            </a:r>
            <a:r>
              <a:rPr lang="en-US" sz="2000" dirty="0" smtClean="0">
                <a:solidFill>
                  <a:prstClr val="black"/>
                </a:solidFill>
                <a:latin typeface="Calibri"/>
              </a:rPr>
              <a:t>advisors, </a:t>
            </a:r>
            <a:r>
              <a:rPr lang="en-US" sz="2000" dirty="0">
                <a:solidFill>
                  <a:prstClr val="black"/>
                </a:solidFill>
                <a:latin typeface="Calibri"/>
              </a:rPr>
              <a:t>and conveners</a:t>
            </a:r>
          </a:p>
          <a:p>
            <a:pPr marL="285750" indent="-285750">
              <a:buFont typeface="Arial" panose="020B0604020202020204" pitchFamily="34" charset="0"/>
              <a:buChar char="•"/>
            </a:pPr>
            <a:r>
              <a:rPr lang="en-US" sz="2000" dirty="0">
                <a:solidFill>
                  <a:prstClr val="black"/>
                </a:solidFill>
                <a:latin typeface="Calibri"/>
              </a:rPr>
              <a:t>Recommend guidance and tools to assist with all phases of election administration</a:t>
            </a:r>
          </a:p>
          <a:p>
            <a:pPr marL="285750" indent="-285750">
              <a:buFont typeface="Arial" panose="020B0604020202020204" pitchFamily="34" charset="0"/>
              <a:buChar char="•"/>
            </a:pPr>
            <a:r>
              <a:rPr lang="en-US" sz="2000" dirty="0">
                <a:solidFill>
                  <a:prstClr val="black"/>
                </a:solidFill>
                <a:latin typeface="Calibri"/>
              </a:rPr>
              <a:t>Enlist the help of other government agencies, nongovernmental subject area experts, academia and others</a:t>
            </a:r>
          </a:p>
          <a:p>
            <a:pPr marL="285750" indent="-285750">
              <a:buFont typeface="Arial" panose="020B0604020202020204" pitchFamily="34" charset="0"/>
              <a:buChar char="•"/>
            </a:pPr>
            <a:r>
              <a:rPr lang="en-US" sz="2000" dirty="0">
                <a:solidFill>
                  <a:prstClr val="black"/>
                </a:solidFill>
                <a:latin typeface="Calibri"/>
              </a:rPr>
              <a:t>Brief </a:t>
            </a:r>
            <a:r>
              <a:rPr lang="en-US" sz="2000" dirty="0" smtClean="0">
                <a:solidFill>
                  <a:prstClr val="black"/>
                </a:solidFill>
                <a:latin typeface="Calibri"/>
              </a:rPr>
              <a:t>Congress, </a:t>
            </a:r>
            <a:r>
              <a:rPr lang="en-US" sz="2000" dirty="0" smtClean="0">
                <a:latin typeface="Calibri"/>
              </a:rPr>
              <a:t>state legislators,</a:t>
            </a:r>
            <a:r>
              <a:rPr lang="en-US" sz="2000" dirty="0" smtClean="0">
                <a:solidFill>
                  <a:prstClr val="black"/>
                </a:solidFill>
                <a:latin typeface="Calibri"/>
              </a:rPr>
              <a:t> </a:t>
            </a:r>
            <a:r>
              <a:rPr lang="en-US" sz="2000" dirty="0">
                <a:solidFill>
                  <a:prstClr val="black"/>
                </a:solidFill>
                <a:latin typeface="Calibri"/>
              </a:rPr>
              <a:t>and federal officials – firsthand account of election administration from site visits and reports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2" y="1289407"/>
            <a:ext cx="5051585" cy="4370386"/>
          </a:xfrm>
          <a:prstGeom prst="rect">
            <a:avLst/>
          </a:prstGeom>
        </p:spPr>
      </p:pic>
      <p:sp>
        <p:nvSpPr>
          <p:cNvPr id="17" name="TextBox 16"/>
          <p:cNvSpPr txBox="1"/>
          <p:nvPr/>
        </p:nvSpPr>
        <p:spPr>
          <a:xfrm>
            <a:off x="0" y="5673038"/>
            <a:ext cx="9144000" cy="338554"/>
          </a:xfrm>
          <a:prstGeom prst="rect">
            <a:avLst/>
          </a:prstGeom>
          <a:noFill/>
        </p:spPr>
        <p:txBody>
          <a:bodyPr wrap="square" rtlCol="0">
            <a:spAutoFit/>
          </a:bodyPr>
          <a:lstStyle/>
          <a:p>
            <a:pPr algn="ctr"/>
            <a:r>
              <a:rPr lang="en-US" sz="1600" dirty="0">
                <a:solidFill>
                  <a:prstClr val="black"/>
                </a:solidFill>
                <a:latin typeface="Calibri"/>
              </a:rPr>
              <a:t>EAC commissioners traveled to 56 cities in 28 states, the District of Columbia, </a:t>
            </a:r>
            <a:r>
              <a:rPr lang="es-ES" sz="1600" dirty="0">
                <a:solidFill>
                  <a:prstClr val="black"/>
                </a:solidFill>
                <a:latin typeface="Calibri"/>
              </a:rPr>
              <a:t>and Puerto Rico in 2019.</a:t>
            </a:r>
            <a:endParaRPr lang="en-US" sz="1600" dirty="0">
              <a:solidFill>
                <a:prstClr val="black"/>
              </a:solidFill>
              <a:latin typeface="Calibri"/>
            </a:endParaRPr>
          </a:p>
        </p:txBody>
      </p:sp>
    </p:spTree>
    <p:extLst>
      <p:ext uri="{BB962C8B-B14F-4D97-AF65-F5344CB8AC3E}">
        <p14:creationId xmlns:p14="http://schemas.microsoft.com/office/powerpoint/2010/main" val="283787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4">
            <a:extLst>
              <a:ext uri="{FF2B5EF4-FFF2-40B4-BE49-F238E27FC236}">
                <a16:creationId xmlns:a16="http://schemas.microsoft.com/office/drawing/2014/main" id="{AE596F26-5104-9A47-A672-91D85E0CF389}"/>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t="13190" b="3906"/>
          <a:stretch/>
        </p:blipFill>
        <p:spPr>
          <a:xfrm>
            <a:off x="1" y="152401"/>
            <a:ext cx="9162234" cy="5954709"/>
          </a:xfrm>
        </p:spPr>
      </p:pic>
      <p:sp>
        <p:nvSpPr>
          <p:cNvPr id="16" name="Rectangle 15"/>
          <p:cNvSpPr/>
          <p:nvPr/>
        </p:nvSpPr>
        <p:spPr>
          <a:xfrm rot="19800000">
            <a:off x="-1569559" y="22770"/>
            <a:ext cx="5094995"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504D"/>
              </a:solidFill>
              <a:latin typeface="Calibri"/>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10935"/>
          <a:stretch/>
        </p:blipFill>
        <p:spPr>
          <a:xfrm>
            <a:off x="7620000" y="87311"/>
            <a:ext cx="1722790" cy="1208091"/>
          </a:xfrm>
          <a:prstGeom prst="rect">
            <a:avLst/>
          </a:prstGeom>
        </p:spPr>
      </p:pic>
      <p:sp>
        <p:nvSpPr>
          <p:cNvPr id="21" name="Text Placeholder 3">
            <a:extLst>
              <a:ext uri="{FF2B5EF4-FFF2-40B4-BE49-F238E27FC236}">
                <a16:creationId xmlns:a16="http://schemas.microsoft.com/office/drawing/2014/main" id="{927F61C3-B2E2-CB49-AB47-EE86838F5717}"/>
              </a:ext>
            </a:extLst>
          </p:cNvPr>
          <p:cNvSpPr txBox="1">
            <a:spLocks/>
          </p:cNvSpPr>
          <p:nvPr/>
        </p:nvSpPr>
        <p:spPr>
          <a:xfrm>
            <a:off x="76200" y="838200"/>
            <a:ext cx="6802142" cy="552686"/>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kern="1200" spc="300" baseline="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solidFill>
                  <a:srgbClr val="1F497D"/>
                </a:solidFill>
                <a:latin typeface="Calibri"/>
              </a:rPr>
              <a:t>Election </a:t>
            </a:r>
          </a:p>
          <a:p>
            <a:r>
              <a:rPr lang="en-US" sz="3600" dirty="0">
                <a:solidFill>
                  <a:srgbClr val="1F497D"/>
                </a:solidFill>
                <a:latin typeface="Calibri"/>
              </a:rPr>
              <a:t>Administrator</a:t>
            </a:r>
          </a:p>
          <a:p>
            <a:r>
              <a:rPr lang="en-US" sz="3600" dirty="0">
                <a:solidFill>
                  <a:srgbClr val="1F497D"/>
                </a:solidFill>
                <a:latin typeface="Calibri"/>
              </a:rPr>
              <a:t>Competencies</a:t>
            </a:r>
          </a:p>
        </p:txBody>
      </p:sp>
    </p:spTree>
    <p:extLst>
      <p:ext uri="{BB962C8B-B14F-4D97-AF65-F5344CB8AC3E}">
        <p14:creationId xmlns:p14="http://schemas.microsoft.com/office/powerpoint/2010/main" val="3061404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5963"/>
            <a:ext cx="9144000" cy="864222"/>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p:nvSpPr>
        <p:spPr>
          <a:xfrm rot="19800000">
            <a:off x="-1569559" y="22770"/>
            <a:ext cx="5094995"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sp>
        <p:nvSpPr>
          <p:cNvPr id="12" name="Text Placeholder 6">
            <a:extLst>
              <a:ext uri="{FF2B5EF4-FFF2-40B4-BE49-F238E27FC236}">
                <a16:creationId xmlns:a16="http://schemas.microsoft.com/office/drawing/2014/main" id="{9548BC2D-844D-534D-ADF9-78C5AFE7A500}"/>
              </a:ext>
            </a:extLst>
          </p:cNvPr>
          <p:cNvSpPr txBox="1">
            <a:spLocks/>
          </p:cNvSpPr>
          <p:nvPr/>
        </p:nvSpPr>
        <p:spPr>
          <a:xfrm>
            <a:off x="1219200" y="170033"/>
            <a:ext cx="7772400" cy="744367"/>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kern="1200" spc="300" baseline="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solidFill>
                  <a:schemeClr val="bg1"/>
                </a:solidFill>
              </a:rPr>
              <a:t>HAVA Security Grants</a:t>
            </a:r>
            <a:endParaRPr lang="en-US" sz="3600" dirty="0">
              <a:solidFill>
                <a:schemeClr val="bg1"/>
              </a:solidFill>
            </a:endParaRPr>
          </a:p>
        </p:txBody>
      </p:sp>
      <p:sp>
        <p:nvSpPr>
          <p:cNvPr id="10" name="Text Placeholder 1"/>
          <p:cNvSpPr>
            <a:spLocks noGrp="1"/>
          </p:cNvSpPr>
          <p:nvPr>
            <p:ph type="body" sz="quarter" idx="4294967295"/>
          </p:nvPr>
        </p:nvSpPr>
        <p:spPr>
          <a:xfrm>
            <a:off x="1143000" y="1295400"/>
            <a:ext cx="6629400" cy="4191000"/>
          </a:xfrm>
          <a:prstGeom prst="rect">
            <a:avLst/>
          </a:prstGeom>
        </p:spPr>
        <p:txBody>
          <a:bodyPr>
            <a:normAutofit fontScale="85000" lnSpcReduction="10000"/>
          </a:bodyPr>
          <a:lstStyle/>
          <a:p>
            <a:pPr marL="342900" indent="-342900">
              <a:buFont typeface="Arial" panose="020B0604020202020204" pitchFamily="34" charset="0"/>
              <a:buChar char="•"/>
            </a:pPr>
            <a:r>
              <a:rPr lang="en-US" sz="2800" dirty="0" smtClean="0"/>
              <a:t>FY20 - $425 million in Election Security grants to states</a:t>
            </a:r>
          </a:p>
          <a:p>
            <a:pPr marL="342900" indent="-342900">
              <a:buFont typeface="Arial" panose="020B0604020202020204" pitchFamily="34" charset="0"/>
              <a:buChar char="•"/>
            </a:pPr>
            <a:r>
              <a:rPr lang="en-US" sz="2800" dirty="0" smtClean="0"/>
              <a:t>Required 20</a:t>
            </a:r>
            <a:r>
              <a:rPr lang="en-US" sz="2800" dirty="0"/>
              <a:t>% </a:t>
            </a:r>
            <a:r>
              <a:rPr lang="en-US" sz="2800" dirty="0" smtClean="0"/>
              <a:t>state match </a:t>
            </a:r>
            <a:r>
              <a:rPr lang="en-US" sz="2800" dirty="0"/>
              <a:t>to the federal </a:t>
            </a:r>
            <a:r>
              <a:rPr lang="en-US" sz="2800" dirty="0" smtClean="0"/>
              <a:t>funds</a:t>
            </a:r>
          </a:p>
          <a:p>
            <a:pPr marL="0" indent="0">
              <a:buNone/>
            </a:pPr>
            <a:r>
              <a:rPr lang="en-US" sz="2400" dirty="0" smtClean="0"/>
              <a:t>__________________________________________________</a:t>
            </a:r>
          </a:p>
          <a:p>
            <a:endParaRPr lang="en-US" sz="800" dirty="0" smtClean="0"/>
          </a:p>
          <a:p>
            <a:pPr marL="342900" indent="-342900">
              <a:buFont typeface="Arial" panose="020B0604020202020204" pitchFamily="34" charset="0"/>
              <a:buChar char="•"/>
            </a:pPr>
            <a:r>
              <a:rPr lang="en-US" sz="2800" dirty="0" smtClean="0"/>
              <a:t>FY18 - As </a:t>
            </a:r>
            <a:r>
              <a:rPr lang="en-US" sz="2800" dirty="0"/>
              <a:t>of September </a:t>
            </a:r>
            <a:r>
              <a:rPr lang="en-US" sz="2800" dirty="0" smtClean="0"/>
              <a:t>30, 2019, states </a:t>
            </a:r>
            <a:r>
              <a:rPr lang="en-US" sz="2800" dirty="0"/>
              <a:t>spent </a:t>
            </a:r>
            <a:r>
              <a:rPr lang="en-US" sz="2800" b="1" dirty="0"/>
              <a:t>$</a:t>
            </a:r>
            <a:r>
              <a:rPr lang="en-US" sz="2800" b="1" dirty="0" smtClean="0"/>
              <a:t>92,056,065 (24.2%)</a:t>
            </a:r>
            <a:r>
              <a:rPr lang="en-US" sz="2800" dirty="0" smtClean="0"/>
              <a:t>, </a:t>
            </a:r>
            <a:r>
              <a:rPr lang="en-US" sz="2800" dirty="0"/>
              <a:t>of the $380 million </a:t>
            </a:r>
            <a:r>
              <a:rPr lang="en-US" sz="2800" dirty="0" smtClean="0"/>
              <a:t>allocated</a:t>
            </a:r>
            <a:endParaRPr lang="en-US" sz="2800" dirty="0"/>
          </a:p>
          <a:p>
            <a:pPr marL="342900" lvl="1" indent="-342900">
              <a:buFont typeface="Arial" panose="020B0604020202020204" pitchFamily="34" charset="0"/>
              <a:buChar char="•"/>
            </a:pPr>
            <a:r>
              <a:rPr lang="en-US" dirty="0" smtClean="0"/>
              <a:t>91.2% </a:t>
            </a:r>
            <a:r>
              <a:rPr lang="en-US" dirty="0"/>
              <a:t>of funds will be used to improve cybersecurity, purchase new voting equipment or upgrade voter registration </a:t>
            </a:r>
            <a:r>
              <a:rPr lang="en-US" dirty="0" smtClean="0"/>
              <a:t>systems</a:t>
            </a:r>
            <a:endParaRPr lang="en-US"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020763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5962"/>
            <a:ext cx="9144000" cy="1270075"/>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sp>
        <p:nvSpPr>
          <p:cNvPr id="16" name="Rectangle 15"/>
          <p:cNvSpPr/>
          <p:nvPr/>
        </p:nvSpPr>
        <p:spPr>
          <a:xfrm rot="19800000">
            <a:off x="-1569559" y="22770"/>
            <a:ext cx="5094995"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Text Placeholder 6"/>
          <p:cNvSpPr>
            <a:spLocks noGrp="1"/>
          </p:cNvSpPr>
          <p:nvPr>
            <p:ph type="body" sz="quarter" idx="13"/>
          </p:nvPr>
        </p:nvSpPr>
        <p:spPr>
          <a:xfrm>
            <a:off x="1089374" y="228600"/>
            <a:ext cx="6880344" cy="744367"/>
          </a:xfrm>
        </p:spPr>
        <p:txBody>
          <a:bodyPr/>
          <a:lstStyle/>
          <a:p>
            <a:r>
              <a:rPr lang="en-US" sz="3600" dirty="0" smtClean="0">
                <a:solidFill>
                  <a:schemeClr val="bg1"/>
                </a:solidFill>
              </a:rPr>
              <a:t>2018 Expenditures by Program Category</a:t>
            </a:r>
            <a:endParaRPr lang="en-US" sz="36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6256" y="1752600"/>
            <a:ext cx="3514344" cy="3462528"/>
          </a:xfrm>
          <a:prstGeom prst="rect">
            <a:avLst/>
          </a:prstGeom>
        </p:spPr>
      </p:pic>
      <p:graphicFrame>
        <p:nvGraphicFramePr>
          <p:cNvPr id="3" name="Table 2"/>
          <p:cNvGraphicFramePr>
            <a:graphicFrameLocks noGrp="1"/>
          </p:cNvGraphicFramePr>
          <p:nvPr>
            <p:extLst/>
          </p:nvPr>
        </p:nvGraphicFramePr>
        <p:xfrm>
          <a:off x="502239" y="1981200"/>
          <a:ext cx="4089400" cy="2743200"/>
        </p:xfrm>
        <a:graphic>
          <a:graphicData uri="http://schemas.openxmlformats.org/drawingml/2006/table">
            <a:tbl>
              <a:tblPr firstRow="1" bandRow="1">
                <a:tableStyleId>{5C22544A-7EE6-4342-B048-85BDC9FD1C3A}</a:tableStyleId>
              </a:tblPr>
              <a:tblGrid>
                <a:gridCol w="2044700">
                  <a:extLst>
                    <a:ext uri="{9D8B030D-6E8A-4147-A177-3AD203B41FA5}">
                      <a16:colId xmlns:a16="http://schemas.microsoft.com/office/drawing/2014/main" val="3576363409"/>
                    </a:ext>
                  </a:extLst>
                </a:gridCol>
                <a:gridCol w="2044700">
                  <a:extLst>
                    <a:ext uri="{9D8B030D-6E8A-4147-A177-3AD203B41FA5}">
                      <a16:colId xmlns:a16="http://schemas.microsoft.com/office/drawing/2014/main" val="4293252304"/>
                    </a:ext>
                  </a:extLst>
                </a:gridCol>
              </a:tblGrid>
              <a:tr h="400050">
                <a:tc>
                  <a:txBody>
                    <a:bodyPr/>
                    <a:lstStyle/>
                    <a:p>
                      <a:pPr algn="ctr" rtl="0" fontAlgn="ctr"/>
                      <a:r>
                        <a:rPr lang="en-US" sz="1800" u="none" strike="noStrike">
                          <a:effectLst/>
                        </a:rPr>
                        <a:t>Program Category</a:t>
                      </a:r>
                      <a:endParaRPr lang="en-US"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Amount</a:t>
                      </a:r>
                      <a:endParaRPr lang="en-US" sz="18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82074251"/>
                  </a:ext>
                </a:extLst>
              </a:tr>
              <a:tr h="390525">
                <a:tc>
                  <a:txBody>
                    <a:bodyPr/>
                    <a:lstStyle/>
                    <a:p>
                      <a:pPr algn="ctr" rtl="0" fontAlgn="ctr"/>
                      <a:r>
                        <a:rPr lang="en-US" sz="1800" u="none" strike="noStrike">
                          <a:effectLst/>
                        </a:rPr>
                        <a:t>Cybersecurity</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$48,319,521 </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3884687"/>
                  </a:ext>
                </a:extLst>
              </a:tr>
              <a:tr h="390525">
                <a:tc>
                  <a:txBody>
                    <a:bodyPr/>
                    <a:lstStyle/>
                    <a:p>
                      <a:pPr algn="ctr" rtl="0" fontAlgn="ctr"/>
                      <a:r>
                        <a:rPr lang="en-US" sz="1800" u="none" strike="noStrike">
                          <a:effectLst/>
                        </a:rPr>
                        <a:t>Voting Equipment</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$18,826,001 </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21586161"/>
                  </a:ext>
                </a:extLst>
              </a:tr>
              <a:tr h="390525">
                <a:tc>
                  <a:txBody>
                    <a:bodyPr/>
                    <a:lstStyle/>
                    <a:p>
                      <a:pPr algn="ctr" rtl="0" fontAlgn="ctr"/>
                      <a:r>
                        <a:rPr lang="en-US" sz="1800" u="none" strike="noStrike">
                          <a:effectLst/>
                        </a:rPr>
                        <a:t>Voter Registration</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$9,319,521 </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43098592"/>
                  </a:ext>
                </a:extLst>
              </a:tr>
              <a:tr h="390525">
                <a:tc>
                  <a:txBody>
                    <a:bodyPr/>
                    <a:lstStyle/>
                    <a:p>
                      <a:pPr algn="ctr" rtl="0" fontAlgn="ctr"/>
                      <a:r>
                        <a:rPr lang="en-US" sz="1800" u="none" strike="noStrike">
                          <a:effectLst/>
                        </a:rPr>
                        <a:t>Other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$6,122,672 </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00180085"/>
                  </a:ext>
                </a:extLst>
              </a:tr>
              <a:tr h="390525">
                <a:tc>
                  <a:txBody>
                    <a:bodyPr/>
                    <a:lstStyle/>
                    <a:p>
                      <a:pPr algn="ctr" rtl="0" fontAlgn="ctr"/>
                      <a:r>
                        <a:rPr lang="en-US" sz="1800" u="none" strike="noStrike">
                          <a:effectLst/>
                        </a:rPr>
                        <a:t>Communication</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$429,826 </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49578312"/>
                  </a:ext>
                </a:extLst>
              </a:tr>
              <a:tr h="390525">
                <a:tc>
                  <a:txBody>
                    <a:bodyPr/>
                    <a:lstStyle/>
                    <a:p>
                      <a:pPr algn="ctr" rtl="0" fontAlgn="ctr"/>
                      <a:r>
                        <a:rPr lang="en-US" sz="1800" u="none" strike="noStrike">
                          <a:effectLst/>
                        </a:rPr>
                        <a:t>Election Auditing</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$769,237 </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21603618"/>
                  </a:ext>
                </a:extLst>
              </a:tr>
            </a:tbl>
          </a:graphicData>
        </a:graphic>
      </p:graphicFrame>
    </p:spTree>
    <p:extLst>
      <p:ext uri="{BB962C8B-B14F-4D97-AF65-F5344CB8AC3E}">
        <p14:creationId xmlns:p14="http://schemas.microsoft.com/office/powerpoint/2010/main" val="348373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5ADF0E9-F089-E748-B6EC-1F76F87CBA3A}"/>
              </a:ext>
            </a:extLst>
          </p:cNvPr>
          <p:cNvGrpSpPr/>
          <p:nvPr/>
        </p:nvGrpSpPr>
        <p:grpSpPr>
          <a:xfrm>
            <a:off x="1397021" y="2040344"/>
            <a:ext cx="6363325" cy="4410233"/>
            <a:chOff x="702579" y="1716585"/>
            <a:chExt cx="5571084" cy="3987987"/>
          </a:xfrm>
        </p:grpSpPr>
        <p:grpSp>
          <p:nvGrpSpPr>
            <p:cNvPr id="8" name="Group 7">
              <a:extLst>
                <a:ext uri="{FF2B5EF4-FFF2-40B4-BE49-F238E27FC236}">
                  <a16:creationId xmlns:a16="http://schemas.microsoft.com/office/drawing/2014/main" id="{C6028EDD-58A9-1A44-A602-7C692DEEB553}"/>
                </a:ext>
              </a:extLst>
            </p:cNvPr>
            <p:cNvGrpSpPr/>
            <p:nvPr/>
          </p:nvGrpSpPr>
          <p:grpSpPr>
            <a:xfrm>
              <a:off x="702579" y="1716585"/>
              <a:ext cx="5016830" cy="3987987"/>
              <a:chOff x="1982501" y="1605597"/>
              <a:chExt cx="6044807" cy="4805148"/>
            </a:xfrm>
            <a:solidFill>
              <a:srgbClr val="D9D9D9"/>
            </a:solidFill>
            <a:effectLst/>
          </p:grpSpPr>
          <p:sp>
            <p:nvSpPr>
              <p:cNvPr id="61" name="Freeform 55">
                <a:extLst>
                  <a:ext uri="{FF2B5EF4-FFF2-40B4-BE49-F238E27FC236}">
                    <a16:creationId xmlns:a16="http://schemas.microsoft.com/office/drawing/2014/main" id="{F384848D-B61C-D440-8AC3-68C1839D29D1}"/>
                  </a:ext>
                </a:extLst>
              </p:cNvPr>
              <p:cNvSpPr>
                <a:spLocks/>
              </p:cNvSpPr>
              <p:nvPr>
                <p:custDataLst>
                  <p:tags r:id="rId96"/>
                </p:custDataLst>
              </p:nvPr>
            </p:nvSpPr>
            <p:spPr bwMode="auto">
              <a:xfrm>
                <a:off x="3737181" y="6056409"/>
                <a:ext cx="95753" cy="123471"/>
              </a:xfrm>
              <a:custGeom>
                <a:avLst/>
                <a:gdLst/>
                <a:ahLst/>
                <a:cxnLst>
                  <a:cxn ang="0">
                    <a:pos x="0" y="8"/>
                  </a:cxn>
                  <a:cxn ang="0">
                    <a:pos x="0" y="12"/>
                  </a:cxn>
                  <a:cxn ang="0">
                    <a:pos x="12" y="30"/>
                  </a:cxn>
                  <a:cxn ang="0">
                    <a:pos x="16" y="36"/>
                  </a:cxn>
                  <a:cxn ang="0">
                    <a:pos x="22" y="38"/>
                  </a:cxn>
                  <a:cxn ang="0">
                    <a:pos x="28" y="46"/>
                  </a:cxn>
                  <a:cxn ang="0">
                    <a:pos x="30" y="54"/>
                  </a:cxn>
                  <a:cxn ang="0">
                    <a:pos x="36" y="68"/>
                  </a:cxn>
                  <a:cxn ang="0">
                    <a:pos x="52" y="82"/>
                  </a:cxn>
                  <a:cxn ang="0">
                    <a:pos x="60" y="92"/>
                  </a:cxn>
                  <a:cxn ang="0">
                    <a:pos x="68" y="96"/>
                  </a:cxn>
                  <a:cxn ang="0">
                    <a:pos x="76" y="98"/>
                  </a:cxn>
                  <a:cxn ang="0">
                    <a:pos x="74" y="94"/>
                  </a:cxn>
                  <a:cxn ang="0">
                    <a:pos x="72" y="92"/>
                  </a:cxn>
                  <a:cxn ang="0">
                    <a:pos x="66" y="84"/>
                  </a:cxn>
                  <a:cxn ang="0">
                    <a:pos x="58" y="80"/>
                  </a:cxn>
                  <a:cxn ang="0">
                    <a:pos x="52" y="76"/>
                  </a:cxn>
                  <a:cxn ang="0">
                    <a:pos x="50" y="72"/>
                  </a:cxn>
                  <a:cxn ang="0">
                    <a:pos x="50" y="66"/>
                  </a:cxn>
                  <a:cxn ang="0">
                    <a:pos x="54" y="64"/>
                  </a:cxn>
                  <a:cxn ang="0">
                    <a:pos x="58" y="60"/>
                  </a:cxn>
                  <a:cxn ang="0">
                    <a:pos x="56" y="58"/>
                  </a:cxn>
                  <a:cxn ang="0">
                    <a:pos x="54" y="54"/>
                  </a:cxn>
                  <a:cxn ang="0">
                    <a:pos x="44" y="38"/>
                  </a:cxn>
                  <a:cxn ang="0">
                    <a:pos x="44" y="26"/>
                  </a:cxn>
                  <a:cxn ang="0">
                    <a:pos x="44" y="12"/>
                  </a:cxn>
                  <a:cxn ang="0">
                    <a:pos x="40" y="2"/>
                  </a:cxn>
                  <a:cxn ang="0">
                    <a:pos x="38" y="0"/>
                  </a:cxn>
                  <a:cxn ang="0">
                    <a:pos x="32" y="10"/>
                  </a:cxn>
                  <a:cxn ang="0">
                    <a:pos x="22" y="6"/>
                  </a:cxn>
                  <a:cxn ang="0">
                    <a:pos x="12" y="6"/>
                  </a:cxn>
                  <a:cxn ang="0">
                    <a:pos x="0" y="8"/>
                  </a:cxn>
                </a:cxnLst>
                <a:rect l="0" t="0" r="r" b="b"/>
                <a:pathLst>
                  <a:path w="76" h="98">
                    <a:moveTo>
                      <a:pt x="0" y="8"/>
                    </a:moveTo>
                    <a:lnTo>
                      <a:pt x="0" y="8"/>
                    </a:lnTo>
                    <a:lnTo>
                      <a:pt x="0" y="8"/>
                    </a:lnTo>
                    <a:lnTo>
                      <a:pt x="0" y="12"/>
                    </a:lnTo>
                    <a:lnTo>
                      <a:pt x="4" y="18"/>
                    </a:lnTo>
                    <a:lnTo>
                      <a:pt x="12" y="30"/>
                    </a:lnTo>
                    <a:lnTo>
                      <a:pt x="12" y="30"/>
                    </a:lnTo>
                    <a:lnTo>
                      <a:pt x="16" y="36"/>
                    </a:lnTo>
                    <a:lnTo>
                      <a:pt x="22" y="38"/>
                    </a:lnTo>
                    <a:lnTo>
                      <a:pt x="22" y="38"/>
                    </a:lnTo>
                    <a:lnTo>
                      <a:pt x="26" y="42"/>
                    </a:lnTo>
                    <a:lnTo>
                      <a:pt x="28" y="46"/>
                    </a:lnTo>
                    <a:lnTo>
                      <a:pt x="30" y="54"/>
                    </a:lnTo>
                    <a:lnTo>
                      <a:pt x="30" y="54"/>
                    </a:lnTo>
                    <a:lnTo>
                      <a:pt x="34" y="62"/>
                    </a:lnTo>
                    <a:lnTo>
                      <a:pt x="36" y="68"/>
                    </a:lnTo>
                    <a:lnTo>
                      <a:pt x="36" y="68"/>
                    </a:lnTo>
                    <a:lnTo>
                      <a:pt x="52" y="82"/>
                    </a:lnTo>
                    <a:lnTo>
                      <a:pt x="52" y="82"/>
                    </a:lnTo>
                    <a:lnTo>
                      <a:pt x="60" y="92"/>
                    </a:lnTo>
                    <a:lnTo>
                      <a:pt x="60" y="92"/>
                    </a:lnTo>
                    <a:lnTo>
                      <a:pt x="68" y="96"/>
                    </a:lnTo>
                    <a:lnTo>
                      <a:pt x="74" y="98"/>
                    </a:lnTo>
                    <a:lnTo>
                      <a:pt x="76" y="98"/>
                    </a:lnTo>
                    <a:lnTo>
                      <a:pt x="76" y="98"/>
                    </a:lnTo>
                    <a:lnTo>
                      <a:pt x="74" y="94"/>
                    </a:lnTo>
                    <a:lnTo>
                      <a:pt x="72" y="92"/>
                    </a:lnTo>
                    <a:lnTo>
                      <a:pt x="72" y="92"/>
                    </a:lnTo>
                    <a:lnTo>
                      <a:pt x="70" y="88"/>
                    </a:lnTo>
                    <a:lnTo>
                      <a:pt x="66" y="84"/>
                    </a:lnTo>
                    <a:lnTo>
                      <a:pt x="66" y="84"/>
                    </a:lnTo>
                    <a:lnTo>
                      <a:pt x="58" y="80"/>
                    </a:lnTo>
                    <a:lnTo>
                      <a:pt x="54" y="78"/>
                    </a:lnTo>
                    <a:lnTo>
                      <a:pt x="52" y="76"/>
                    </a:lnTo>
                    <a:lnTo>
                      <a:pt x="52" y="76"/>
                    </a:lnTo>
                    <a:lnTo>
                      <a:pt x="50" y="72"/>
                    </a:lnTo>
                    <a:lnTo>
                      <a:pt x="50" y="70"/>
                    </a:lnTo>
                    <a:lnTo>
                      <a:pt x="50" y="66"/>
                    </a:lnTo>
                    <a:lnTo>
                      <a:pt x="50" y="66"/>
                    </a:lnTo>
                    <a:lnTo>
                      <a:pt x="54" y="64"/>
                    </a:lnTo>
                    <a:lnTo>
                      <a:pt x="56" y="62"/>
                    </a:lnTo>
                    <a:lnTo>
                      <a:pt x="58" y="60"/>
                    </a:lnTo>
                    <a:lnTo>
                      <a:pt x="58" y="60"/>
                    </a:lnTo>
                    <a:lnTo>
                      <a:pt x="56" y="58"/>
                    </a:lnTo>
                    <a:lnTo>
                      <a:pt x="54" y="54"/>
                    </a:lnTo>
                    <a:lnTo>
                      <a:pt x="54" y="54"/>
                    </a:lnTo>
                    <a:lnTo>
                      <a:pt x="44" y="38"/>
                    </a:lnTo>
                    <a:lnTo>
                      <a:pt x="44" y="38"/>
                    </a:lnTo>
                    <a:lnTo>
                      <a:pt x="42" y="32"/>
                    </a:lnTo>
                    <a:lnTo>
                      <a:pt x="44" y="26"/>
                    </a:lnTo>
                    <a:lnTo>
                      <a:pt x="44" y="26"/>
                    </a:lnTo>
                    <a:lnTo>
                      <a:pt x="44" y="12"/>
                    </a:lnTo>
                    <a:lnTo>
                      <a:pt x="42" y="4"/>
                    </a:lnTo>
                    <a:lnTo>
                      <a:pt x="40" y="2"/>
                    </a:lnTo>
                    <a:lnTo>
                      <a:pt x="38" y="0"/>
                    </a:lnTo>
                    <a:lnTo>
                      <a:pt x="38" y="0"/>
                    </a:lnTo>
                    <a:lnTo>
                      <a:pt x="32" y="10"/>
                    </a:lnTo>
                    <a:lnTo>
                      <a:pt x="32" y="10"/>
                    </a:lnTo>
                    <a:lnTo>
                      <a:pt x="28" y="6"/>
                    </a:lnTo>
                    <a:lnTo>
                      <a:pt x="22" y="6"/>
                    </a:lnTo>
                    <a:lnTo>
                      <a:pt x="22" y="6"/>
                    </a:lnTo>
                    <a:lnTo>
                      <a:pt x="12" y="6"/>
                    </a:lnTo>
                    <a:lnTo>
                      <a:pt x="0" y="8"/>
                    </a:lnTo>
                    <a:lnTo>
                      <a:pt x="0" y="8"/>
                    </a:lnTo>
                    <a:close/>
                  </a:path>
                </a:pathLst>
              </a:custGeom>
              <a:grp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62" name="Freeform 56">
                <a:extLst>
                  <a:ext uri="{FF2B5EF4-FFF2-40B4-BE49-F238E27FC236}">
                    <a16:creationId xmlns:a16="http://schemas.microsoft.com/office/drawing/2014/main" id="{D389D057-1E44-3F4E-A28A-E576ADF88B0D}"/>
                  </a:ext>
                </a:extLst>
              </p:cNvPr>
              <p:cNvSpPr>
                <a:spLocks/>
              </p:cNvSpPr>
              <p:nvPr>
                <p:custDataLst>
                  <p:tags r:id="rId97"/>
                </p:custDataLst>
              </p:nvPr>
            </p:nvSpPr>
            <p:spPr bwMode="auto">
              <a:xfrm>
                <a:off x="2580234" y="6350270"/>
                <a:ext cx="148669" cy="60475"/>
              </a:xfrm>
              <a:custGeom>
                <a:avLst/>
                <a:gdLst/>
                <a:ahLst/>
                <a:cxnLst>
                  <a:cxn ang="0">
                    <a:pos x="112" y="0"/>
                  </a:cxn>
                  <a:cxn ang="0">
                    <a:pos x="102" y="4"/>
                  </a:cxn>
                  <a:cxn ang="0">
                    <a:pos x="90" y="6"/>
                  </a:cxn>
                  <a:cxn ang="0">
                    <a:pos x="88" y="8"/>
                  </a:cxn>
                  <a:cxn ang="0">
                    <a:pos x="86" y="6"/>
                  </a:cxn>
                  <a:cxn ang="0">
                    <a:pos x="74" y="6"/>
                  </a:cxn>
                  <a:cxn ang="0">
                    <a:pos x="62" y="26"/>
                  </a:cxn>
                  <a:cxn ang="0">
                    <a:pos x="56" y="28"/>
                  </a:cxn>
                  <a:cxn ang="0">
                    <a:pos x="50" y="28"/>
                  </a:cxn>
                  <a:cxn ang="0">
                    <a:pos x="48" y="22"/>
                  </a:cxn>
                  <a:cxn ang="0">
                    <a:pos x="44" y="18"/>
                  </a:cxn>
                  <a:cxn ang="0">
                    <a:pos x="40" y="16"/>
                  </a:cxn>
                  <a:cxn ang="0">
                    <a:pos x="30" y="18"/>
                  </a:cxn>
                  <a:cxn ang="0">
                    <a:pos x="30" y="22"/>
                  </a:cxn>
                  <a:cxn ang="0">
                    <a:pos x="28" y="24"/>
                  </a:cxn>
                  <a:cxn ang="0">
                    <a:pos x="20" y="22"/>
                  </a:cxn>
                  <a:cxn ang="0">
                    <a:pos x="8" y="36"/>
                  </a:cxn>
                  <a:cxn ang="0">
                    <a:pos x="2" y="42"/>
                  </a:cxn>
                  <a:cxn ang="0">
                    <a:pos x="0" y="46"/>
                  </a:cxn>
                  <a:cxn ang="0">
                    <a:pos x="2" y="48"/>
                  </a:cxn>
                  <a:cxn ang="0">
                    <a:pos x="10" y="44"/>
                  </a:cxn>
                  <a:cxn ang="0">
                    <a:pos x="32" y="32"/>
                  </a:cxn>
                  <a:cxn ang="0">
                    <a:pos x="40" y="30"/>
                  </a:cxn>
                  <a:cxn ang="0">
                    <a:pos x="48" y="34"/>
                  </a:cxn>
                  <a:cxn ang="0">
                    <a:pos x="52" y="36"/>
                  </a:cxn>
                  <a:cxn ang="0">
                    <a:pos x="58" y="36"/>
                  </a:cxn>
                  <a:cxn ang="0">
                    <a:pos x="66" y="34"/>
                  </a:cxn>
                  <a:cxn ang="0">
                    <a:pos x="80" y="30"/>
                  </a:cxn>
                  <a:cxn ang="0">
                    <a:pos x="90" y="28"/>
                  </a:cxn>
                  <a:cxn ang="0">
                    <a:pos x="90" y="26"/>
                  </a:cxn>
                  <a:cxn ang="0">
                    <a:pos x="94" y="18"/>
                  </a:cxn>
                  <a:cxn ang="0">
                    <a:pos x="96" y="16"/>
                  </a:cxn>
                  <a:cxn ang="0">
                    <a:pos x="106" y="12"/>
                  </a:cxn>
                  <a:cxn ang="0">
                    <a:pos x="110" y="12"/>
                  </a:cxn>
                  <a:cxn ang="0">
                    <a:pos x="114" y="12"/>
                  </a:cxn>
                  <a:cxn ang="0">
                    <a:pos x="118" y="6"/>
                  </a:cxn>
                  <a:cxn ang="0">
                    <a:pos x="116" y="0"/>
                  </a:cxn>
                  <a:cxn ang="0">
                    <a:pos x="112" y="0"/>
                  </a:cxn>
                </a:cxnLst>
                <a:rect l="0" t="0" r="r" b="b"/>
                <a:pathLst>
                  <a:path w="118" h="48">
                    <a:moveTo>
                      <a:pt x="112" y="0"/>
                    </a:moveTo>
                    <a:lnTo>
                      <a:pt x="112" y="0"/>
                    </a:lnTo>
                    <a:lnTo>
                      <a:pt x="108" y="0"/>
                    </a:lnTo>
                    <a:lnTo>
                      <a:pt x="102" y="4"/>
                    </a:lnTo>
                    <a:lnTo>
                      <a:pt x="102" y="4"/>
                    </a:lnTo>
                    <a:lnTo>
                      <a:pt x="90" y="6"/>
                    </a:lnTo>
                    <a:lnTo>
                      <a:pt x="90" y="6"/>
                    </a:lnTo>
                    <a:lnTo>
                      <a:pt x="88" y="8"/>
                    </a:lnTo>
                    <a:lnTo>
                      <a:pt x="86" y="6"/>
                    </a:lnTo>
                    <a:lnTo>
                      <a:pt x="86" y="6"/>
                    </a:lnTo>
                    <a:lnTo>
                      <a:pt x="80" y="6"/>
                    </a:lnTo>
                    <a:lnTo>
                      <a:pt x="74" y="6"/>
                    </a:lnTo>
                    <a:lnTo>
                      <a:pt x="72" y="20"/>
                    </a:lnTo>
                    <a:lnTo>
                      <a:pt x="62" y="26"/>
                    </a:lnTo>
                    <a:lnTo>
                      <a:pt x="62" y="26"/>
                    </a:lnTo>
                    <a:lnTo>
                      <a:pt x="56" y="28"/>
                    </a:lnTo>
                    <a:lnTo>
                      <a:pt x="52" y="28"/>
                    </a:lnTo>
                    <a:lnTo>
                      <a:pt x="50" y="28"/>
                    </a:lnTo>
                    <a:lnTo>
                      <a:pt x="50" y="28"/>
                    </a:lnTo>
                    <a:lnTo>
                      <a:pt x="48" y="22"/>
                    </a:lnTo>
                    <a:lnTo>
                      <a:pt x="48" y="22"/>
                    </a:lnTo>
                    <a:lnTo>
                      <a:pt x="44" y="18"/>
                    </a:lnTo>
                    <a:lnTo>
                      <a:pt x="40" y="16"/>
                    </a:lnTo>
                    <a:lnTo>
                      <a:pt x="40" y="16"/>
                    </a:lnTo>
                    <a:lnTo>
                      <a:pt x="36" y="16"/>
                    </a:lnTo>
                    <a:lnTo>
                      <a:pt x="30" y="18"/>
                    </a:lnTo>
                    <a:lnTo>
                      <a:pt x="30" y="18"/>
                    </a:lnTo>
                    <a:lnTo>
                      <a:pt x="30" y="22"/>
                    </a:lnTo>
                    <a:lnTo>
                      <a:pt x="28" y="24"/>
                    </a:lnTo>
                    <a:lnTo>
                      <a:pt x="28" y="24"/>
                    </a:lnTo>
                    <a:lnTo>
                      <a:pt x="20" y="22"/>
                    </a:lnTo>
                    <a:lnTo>
                      <a:pt x="20" y="22"/>
                    </a:lnTo>
                    <a:lnTo>
                      <a:pt x="8" y="36"/>
                    </a:lnTo>
                    <a:lnTo>
                      <a:pt x="8" y="36"/>
                    </a:lnTo>
                    <a:lnTo>
                      <a:pt x="2" y="42"/>
                    </a:lnTo>
                    <a:lnTo>
                      <a:pt x="2" y="42"/>
                    </a:lnTo>
                    <a:lnTo>
                      <a:pt x="0" y="46"/>
                    </a:lnTo>
                    <a:lnTo>
                      <a:pt x="0" y="46"/>
                    </a:lnTo>
                    <a:lnTo>
                      <a:pt x="2" y="48"/>
                    </a:lnTo>
                    <a:lnTo>
                      <a:pt x="2" y="48"/>
                    </a:lnTo>
                    <a:lnTo>
                      <a:pt x="6" y="46"/>
                    </a:lnTo>
                    <a:lnTo>
                      <a:pt x="10" y="44"/>
                    </a:lnTo>
                    <a:lnTo>
                      <a:pt x="10" y="44"/>
                    </a:lnTo>
                    <a:lnTo>
                      <a:pt x="32" y="32"/>
                    </a:lnTo>
                    <a:lnTo>
                      <a:pt x="32" y="32"/>
                    </a:lnTo>
                    <a:lnTo>
                      <a:pt x="40" y="30"/>
                    </a:lnTo>
                    <a:lnTo>
                      <a:pt x="46" y="32"/>
                    </a:lnTo>
                    <a:lnTo>
                      <a:pt x="48" y="34"/>
                    </a:lnTo>
                    <a:lnTo>
                      <a:pt x="48" y="34"/>
                    </a:lnTo>
                    <a:lnTo>
                      <a:pt x="52" y="36"/>
                    </a:lnTo>
                    <a:lnTo>
                      <a:pt x="52" y="36"/>
                    </a:lnTo>
                    <a:lnTo>
                      <a:pt x="58" y="36"/>
                    </a:lnTo>
                    <a:lnTo>
                      <a:pt x="66" y="34"/>
                    </a:lnTo>
                    <a:lnTo>
                      <a:pt x="66" y="34"/>
                    </a:lnTo>
                    <a:lnTo>
                      <a:pt x="80" y="30"/>
                    </a:lnTo>
                    <a:lnTo>
                      <a:pt x="80" y="30"/>
                    </a:lnTo>
                    <a:lnTo>
                      <a:pt x="86" y="30"/>
                    </a:lnTo>
                    <a:lnTo>
                      <a:pt x="90" y="28"/>
                    </a:lnTo>
                    <a:lnTo>
                      <a:pt x="90" y="26"/>
                    </a:lnTo>
                    <a:lnTo>
                      <a:pt x="90" y="26"/>
                    </a:lnTo>
                    <a:lnTo>
                      <a:pt x="92" y="20"/>
                    </a:lnTo>
                    <a:lnTo>
                      <a:pt x="94" y="18"/>
                    </a:lnTo>
                    <a:lnTo>
                      <a:pt x="96" y="16"/>
                    </a:lnTo>
                    <a:lnTo>
                      <a:pt x="96" y="16"/>
                    </a:lnTo>
                    <a:lnTo>
                      <a:pt x="100" y="12"/>
                    </a:lnTo>
                    <a:lnTo>
                      <a:pt x="106" y="12"/>
                    </a:lnTo>
                    <a:lnTo>
                      <a:pt x="106" y="12"/>
                    </a:lnTo>
                    <a:lnTo>
                      <a:pt x="110" y="12"/>
                    </a:lnTo>
                    <a:lnTo>
                      <a:pt x="114" y="12"/>
                    </a:lnTo>
                    <a:lnTo>
                      <a:pt x="114" y="12"/>
                    </a:lnTo>
                    <a:lnTo>
                      <a:pt x="116" y="10"/>
                    </a:lnTo>
                    <a:lnTo>
                      <a:pt x="118" y="6"/>
                    </a:lnTo>
                    <a:lnTo>
                      <a:pt x="118" y="2"/>
                    </a:lnTo>
                    <a:lnTo>
                      <a:pt x="116" y="0"/>
                    </a:lnTo>
                    <a:lnTo>
                      <a:pt x="116" y="0"/>
                    </a:lnTo>
                    <a:lnTo>
                      <a:pt x="112" y="0"/>
                    </a:lnTo>
                    <a:lnTo>
                      <a:pt x="112" y="0"/>
                    </a:lnTo>
                    <a:close/>
                  </a:path>
                </a:pathLst>
              </a:custGeom>
              <a:grp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63" name="Freeform 57">
                <a:extLst>
                  <a:ext uri="{FF2B5EF4-FFF2-40B4-BE49-F238E27FC236}">
                    <a16:creationId xmlns:a16="http://schemas.microsoft.com/office/drawing/2014/main" id="{58EC0A8A-DFFA-B44A-9B84-4AB8A5E5EAFD}"/>
                  </a:ext>
                </a:extLst>
              </p:cNvPr>
              <p:cNvSpPr>
                <a:spLocks/>
              </p:cNvSpPr>
              <p:nvPr>
                <p:custDataLst>
                  <p:tags r:id="rId98"/>
                </p:custDataLst>
              </p:nvPr>
            </p:nvSpPr>
            <p:spPr bwMode="auto">
              <a:xfrm>
                <a:off x="3149711" y="6156245"/>
                <a:ext cx="100792" cy="118431"/>
              </a:xfrm>
              <a:custGeom>
                <a:avLst/>
                <a:gdLst/>
                <a:ahLst/>
                <a:cxnLst>
                  <a:cxn ang="0">
                    <a:pos x="66" y="2"/>
                  </a:cxn>
                  <a:cxn ang="0">
                    <a:pos x="68" y="6"/>
                  </a:cxn>
                  <a:cxn ang="0">
                    <a:pos x="62" y="10"/>
                  </a:cxn>
                  <a:cxn ang="0">
                    <a:pos x="52" y="20"/>
                  </a:cxn>
                  <a:cxn ang="0">
                    <a:pos x="38" y="26"/>
                  </a:cxn>
                  <a:cxn ang="0">
                    <a:pos x="32" y="30"/>
                  </a:cxn>
                  <a:cxn ang="0">
                    <a:pos x="26" y="32"/>
                  </a:cxn>
                  <a:cxn ang="0">
                    <a:pos x="10" y="48"/>
                  </a:cxn>
                  <a:cxn ang="0">
                    <a:pos x="0" y="60"/>
                  </a:cxn>
                  <a:cxn ang="0">
                    <a:pos x="0" y="60"/>
                  </a:cxn>
                  <a:cxn ang="0">
                    <a:pos x="0" y="60"/>
                  </a:cxn>
                  <a:cxn ang="0">
                    <a:pos x="6" y="72"/>
                  </a:cxn>
                  <a:cxn ang="0">
                    <a:pos x="6" y="78"/>
                  </a:cxn>
                  <a:cxn ang="0">
                    <a:pos x="8" y="82"/>
                  </a:cxn>
                  <a:cxn ang="0">
                    <a:pos x="16" y="94"/>
                  </a:cxn>
                  <a:cxn ang="0">
                    <a:pos x="20" y="94"/>
                  </a:cxn>
                  <a:cxn ang="0">
                    <a:pos x="24" y="94"/>
                  </a:cxn>
                  <a:cxn ang="0">
                    <a:pos x="28" y="92"/>
                  </a:cxn>
                  <a:cxn ang="0">
                    <a:pos x="46" y="82"/>
                  </a:cxn>
                  <a:cxn ang="0">
                    <a:pos x="52" y="80"/>
                  </a:cxn>
                  <a:cxn ang="0">
                    <a:pos x="58" y="78"/>
                  </a:cxn>
                  <a:cxn ang="0">
                    <a:pos x="66" y="68"/>
                  </a:cxn>
                  <a:cxn ang="0">
                    <a:pos x="66" y="66"/>
                  </a:cxn>
                  <a:cxn ang="0">
                    <a:pos x="68" y="62"/>
                  </a:cxn>
                  <a:cxn ang="0">
                    <a:pos x="68" y="62"/>
                  </a:cxn>
                  <a:cxn ang="0">
                    <a:pos x="70" y="56"/>
                  </a:cxn>
                  <a:cxn ang="0">
                    <a:pos x="68" y="50"/>
                  </a:cxn>
                  <a:cxn ang="0">
                    <a:pos x="66" y="42"/>
                  </a:cxn>
                  <a:cxn ang="0">
                    <a:pos x="72" y="34"/>
                  </a:cxn>
                  <a:cxn ang="0">
                    <a:pos x="80" y="24"/>
                  </a:cxn>
                  <a:cxn ang="0">
                    <a:pos x="80" y="20"/>
                  </a:cxn>
                  <a:cxn ang="0">
                    <a:pos x="72" y="8"/>
                  </a:cxn>
                  <a:cxn ang="0">
                    <a:pos x="72" y="2"/>
                  </a:cxn>
                  <a:cxn ang="0">
                    <a:pos x="68" y="0"/>
                  </a:cxn>
                </a:cxnLst>
                <a:rect l="0" t="0" r="r" b="b"/>
                <a:pathLst>
                  <a:path w="80" h="94">
                    <a:moveTo>
                      <a:pt x="68" y="0"/>
                    </a:moveTo>
                    <a:lnTo>
                      <a:pt x="66" y="2"/>
                    </a:lnTo>
                    <a:lnTo>
                      <a:pt x="66" y="2"/>
                    </a:lnTo>
                    <a:lnTo>
                      <a:pt x="68" y="6"/>
                    </a:lnTo>
                    <a:lnTo>
                      <a:pt x="66" y="6"/>
                    </a:lnTo>
                    <a:lnTo>
                      <a:pt x="62" y="10"/>
                    </a:lnTo>
                    <a:lnTo>
                      <a:pt x="62" y="10"/>
                    </a:lnTo>
                    <a:lnTo>
                      <a:pt x="52" y="20"/>
                    </a:lnTo>
                    <a:lnTo>
                      <a:pt x="52" y="20"/>
                    </a:lnTo>
                    <a:lnTo>
                      <a:pt x="38" y="26"/>
                    </a:lnTo>
                    <a:lnTo>
                      <a:pt x="38" y="26"/>
                    </a:lnTo>
                    <a:lnTo>
                      <a:pt x="32" y="30"/>
                    </a:lnTo>
                    <a:lnTo>
                      <a:pt x="26" y="32"/>
                    </a:lnTo>
                    <a:lnTo>
                      <a:pt x="26" y="32"/>
                    </a:lnTo>
                    <a:lnTo>
                      <a:pt x="18" y="40"/>
                    </a:lnTo>
                    <a:lnTo>
                      <a:pt x="10" y="48"/>
                    </a:lnTo>
                    <a:lnTo>
                      <a:pt x="10" y="48"/>
                    </a:lnTo>
                    <a:lnTo>
                      <a:pt x="0" y="60"/>
                    </a:lnTo>
                    <a:lnTo>
                      <a:pt x="0" y="60"/>
                    </a:lnTo>
                    <a:lnTo>
                      <a:pt x="0" y="60"/>
                    </a:lnTo>
                    <a:lnTo>
                      <a:pt x="0" y="60"/>
                    </a:lnTo>
                    <a:lnTo>
                      <a:pt x="0" y="60"/>
                    </a:lnTo>
                    <a:lnTo>
                      <a:pt x="4" y="66"/>
                    </a:lnTo>
                    <a:lnTo>
                      <a:pt x="6" y="72"/>
                    </a:lnTo>
                    <a:lnTo>
                      <a:pt x="6" y="72"/>
                    </a:lnTo>
                    <a:lnTo>
                      <a:pt x="6" y="78"/>
                    </a:lnTo>
                    <a:lnTo>
                      <a:pt x="8" y="82"/>
                    </a:lnTo>
                    <a:lnTo>
                      <a:pt x="8" y="82"/>
                    </a:lnTo>
                    <a:lnTo>
                      <a:pt x="12" y="90"/>
                    </a:lnTo>
                    <a:lnTo>
                      <a:pt x="16" y="94"/>
                    </a:lnTo>
                    <a:lnTo>
                      <a:pt x="20" y="94"/>
                    </a:lnTo>
                    <a:lnTo>
                      <a:pt x="20" y="94"/>
                    </a:lnTo>
                    <a:lnTo>
                      <a:pt x="22" y="94"/>
                    </a:lnTo>
                    <a:lnTo>
                      <a:pt x="24" y="94"/>
                    </a:lnTo>
                    <a:lnTo>
                      <a:pt x="28" y="92"/>
                    </a:lnTo>
                    <a:lnTo>
                      <a:pt x="28" y="92"/>
                    </a:lnTo>
                    <a:lnTo>
                      <a:pt x="38" y="86"/>
                    </a:lnTo>
                    <a:lnTo>
                      <a:pt x="46" y="82"/>
                    </a:lnTo>
                    <a:lnTo>
                      <a:pt x="46" y="82"/>
                    </a:lnTo>
                    <a:lnTo>
                      <a:pt x="52" y="80"/>
                    </a:lnTo>
                    <a:lnTo>
                      <a:pt x="58" y="78"/>
                    </a:lnTo>
                    <a:lnTo>
                      <a:pt x="58" y="78"/>
                    </a:lnTo>
                    <a:lnTo>
                      <a:pt x="62" y="74"/>
                    </a:lnTo>
                    <a:lnTo>
                      <a:pt x="66" y="68"/>
                    </a:lnTo>
                    <a:lnTo>
                      <a:pt x="66" y="68"/>
                    </a:lnTo>
                    <a:lnTo>
                      <a:pt x="66" y="66"/>
                    </a:lnTo>
                    <a:lnTo>
                      <a:pt x="68" y="62"/>
                    </a:lnTo>
                    <a:lnTo>
                      <a:pt x="68" y="62"/>
                    </a:lnTo>
                    <a:lnTo>
                      <a:pt x="68" y="62"/>
                    </a:lnTo>
                    <a:lnTo>
                      <a:pt x="68" y="62"/>
                    </a:lnTo>
                    <a:lnTo>
                      <a:pt x="70" y="60"/>
                    </a:lnTo>
                    <a:lnTo>
                      <a:pt x="70" y="56"/>
                    </a:lnTo>
                    <a:lnTo>
                      <a:pt x="68" y="50"/>
                    </a:lnTo>
                    <a:lnTo>
                      <a:pt x="68" y="50"/>
                    </a:lnTo>
                    <a:lnTo>
                      <a:pt x="66" y="42"/>
                    </a:lnTo>
                    <a:lnTo>
                      <a:pt x="66" y="42"/>
                    </a:lnTo>
                    <a:lnTo>
                      <a:pt x="68" y="38"/>
                    </a:lnTo>
                    <a:lnTo>
                      <a:pt x="72" y="34"/>
                    </a:lnTo>
                    <a:lnTo>
                      <a:pt x="76" y="30"/>
                    </a:lnTo>
                    <a:lnTo>
                      <a:pt x="80" y="24"/>
                    </a:lnTo>
                    <a:lnTo>
                      <a:pt x="80" y="24"/>
                    </a:lnTo>
                    <a:lnTo>
                      <a:pt x="80" y="20"/>
                    </a:lnTo>
                    <a:lnTo>
                      <a:pt x="78" y="16"/>
                    </a:lnTo>
                    <a:lnTo>
                      <a:pt x="72" y="8"/>
                    </a:lnTo>
                    <a:lnTo>
                      <a:pt x="72" y="8"/>
                    </a:lnTo>
                    <a:lnTo>
                      <a:pt x="72" y="2"/>
                    </a:lnTo>
                    <a:lnTo>
                      <a:pt x="70" y="0"/>
                    </a:lnTo>
                    <a:lnTo>
                      <a:pt x="68" y="0"/>
                    </a:lnTo>
                    <a:lnTo>
                      <a:pt x="68" y="0"/>
                    </a:lnTo>
                    <a:close/>
                  </a:path>
                </a:pathLst>
              </a:custGeom>
              <a:grp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64" name="Freeform 58">
                <a:extLst>
                  <a:ext uri="{FF2B5EF4-FFF2-40B4-BE49-F238E27FC236}">
                    <a16:creationId xmlns:a16="http://schemas.microsoft.com/office/drawing/2014/main" id="{260269AD-3B42-F143-A791-8AFB1148D773}"/>
                  </a:ext>
                </a:extLst>
              </p:cNvPr>
              <p:cNvSpPr>
                <a:spLocks/>
              </p:cNvSpPr>
              <p:nvPr>
                <p:custDataLst>
                  <p:tags r:id="rId99"/>
                </p:custDataLst>
              </p:nvPr>
            </p:nvSpPr>
            <p:spPr bwMode="auto">
              <a:xfrm>
                <a:off x="2813468" y="6310462"/>
                <a:ext cx="57956" cy="45357"/>
              </a:xfrm>
              <a:custGeom>
                <a:avLst/>
                <a:gdLst/>
                <a:ahLst/>
                <a:cxnLst>
                  <a:cxn ang="0">
                    <a:pos x="8" y="20"/>
                  </a:cxn>
                  <a:cxn ang="0">
                    <a:pos x="10" y="22"/>
                  </a:cxn>
                  <a:cxn ang="0">
                    <a:pos x="12" y="26"/>
                  </a:cxn>
                  <a:cxn ang="0">
                    <a:pos x="16" y="28"/>
                  </a:cxn>
                  <a:cxn ang="0">
                    <a:pos x="20" y="32"/>
                  </a:cxn>
                  <a:cxn ang="0">
                    <a:pos x="22" y="34"/>
                  </a:cxn>
                  <a:cxn ang="0">
                    <a:pos x="26" y="32"/>
                  </a:cxn>
                  <a:cxn ang="0">
                    <a:pos x="28" y="32"/>
                  </a:cxn>
                  <a:cxn ang="0">
                    <a:pos x="30" y="30"/>
                  </a:cxn>
                  <a:cxn ang="0">
                    <a:pos x="36" y="30"/>
                  </a:cxn>
                  <a:cxn ang="0">
                    <a:pos x="40" y="30"/>
                  </a:cxn>
                  <a:cxn ang="0">
                    <a:pos x="44" y="26"/>
                  </a:cxn>
                  <a:cxn ang="0">
                    <a:pos x="42" y="26"/>
                  </a:cxn>
                  <a:cxn ang="0">
                    <a:pos x="42" y="22"/>
                  </a:cxn>
                  <a:cxn ang="0">
                    <a:pos x="42" y="20"/>
                  </a:cxn>
                  <a:cxn ang="0">
                    <a:pos x="46" y="14"/>
                  </a:cxn>
                  <a:cxn ang="0">
                    <a:pos x="44" y="12"/>
                  </a:cxn>
                  <a:cxn ang="0">
                    <a:pos x="42" y="10"/>
                  </a:cxn>
                  <a:cxn ang="0">
                    <a:pos x="40" y="10"/>
                  </a:cxn>
                  <a:cxn ang="0">
                    <a:pos x="36" y="8"/>
                  </a:cxn>
                  <a:cxn ang="0">
                    <a:pos x="32" y="4"/>
                  </a:cxn>
                  <a:cxn ang="0">
                    <a:pos x="28" y="2"/>
                  </a:cxn>
                  <a:cxn ang="0">
                    <a:pos x="24" y="2"/>
                  </a:cxn>
                  <a:cxn ang="0">
                    <a:pos x="20" y="2"/>
                  </a:cxn>
                  <a:cxn ang="0">
                    <a:pos x="18" y="4"/>
                  </a:cxn>
                  <a:cxn ang="0">
                    <a:pos x="14" y="2"/>
                  </a:cxn>
                  <a:cxn ang="0">
                    <a:pos x="6" y="0"/>
                  </a:cxn>
                  <a:cxn ang="0">
                    <a:pos x="0" y="0"/>
                  </a:cxn>
                  <a:cxn ang="0">
                    <a:pos x="0" y="2"/>
                  </a:cxn>
                  <a:cxn ang="0">
                    <a:pos x="0" y="8"/>
                  </a:cxn>
                  <a:cxn ang="0">
                    <a:pos x="0" y="14"/>
                  </a:cxn>
                  <a:cxn ang="0">
                    <a:pos x="4" y="18"/>
                  </a:cxn>
                  <a:cxn ang="0">
                    <a:pos x="8" y="20"/>
                  </a:cxn>
                </a:cxnLst>
                <a:rect l="0" t="0" r="r" b="b"/>
                <a:pathLst>
                  <a:path w="46" h="36">
                    <a:moveTo>
                      <a:pt x="8" y="20"/>
                    </a:moveTo>
                    <a:lnTo>
                      <a:pt x="8" y="20"/>
                    </a:lnTo>
                    <a:lnTo>
                      <a:pt x="10" y="22"/>
                    </a:lnTo>
                    <a:lnTo>
                      <a:pt x="10" y="22"/>
                    </a:lnTo>
                    <a:lnTo>
                      <a:pt x="12" y="24"/>
                    </a:lnTo>
                    <a:lnTo>
                      <a:pt x="12" y="26"/>
                    </a:lnTo>
                    <a:lnTo>
                      <a:pt x="14" y="28"/>
                    </a:lnTo>
                    <a:lnTo>
                      <a:pt x="16" y="28"/>
                    </a:lnTo>
                    <a:lnTo>
                      <a:pt x="16" y="28"/>
                    </a:lnTo>
                    <a:lnTo>
                      <a:pt x="20" y="32"/>
                    </a:lnTo>
                    <a:lnTo>
                      <a:pt x="20" y="32"/>
                    </a:lnTo>
                    <a:lnTo>
                      <a:pt x="22" y="34"/>
                    </a:lnTo>
                    <a:lnTo>
                      <a:pt x="24" y="36"/>
                    </a:lnTo>
                    <a:lnTo>
                      <a:pt x="26" y="32"/>
                    </a:lnTo>
                    <a:lnTo>
                      <a:pt x="26" y="32"/>
                    </a:lnTo>
                    <a:lnTo>
                      <a:pt x="28" y="32"/>
                    </a:lnTo>
                    <a:lnTo>
                      <a:pt x="28" y="32"/>
                    </a:lnTo>
                    <a:lnTo>
                      <a:pt x="30" y="30"/>
                    </a:lnTo>
                    <a:lnTo>
                      <a:pt x="30" y="30"/>
                    </a:lnTo>
                    <a:lnTo>
                      <a:pt x="36" y="30"/>
                    </a:lnTo>
                    <a:lnTo>
                      <a:pt x="36" y="30"/>
                    </a:lnTo>
                    <a:lnTo>
                      <a:pt x="40" y="30"/>
                    </a:lnTo>
                    <a:lnTo>
                      <a:pt x="40" y="30"/>
                    </a:lnTo>
                    <a:lnTo>
                      <a:pt x="44" y="26"/>
                    </a:lnTo>
                    <a:lnTo>
                      <a:pt x="44" y="26"/>
                    </a:lnTo>
                    <a:lnTo>
                      <a:pt x="42" y="26"/>
                    </a:lnTo>
                    <a:lnTo>
                      <a:pt x="42" y="26"/>
                    </a:lnTo>
                    <a:lnTo>
                      <a:pt x="42" y="22"/>
                    </a:lnTo>
                    <a:lnTo>
                      <a:pt x="42" y="20"/>
                    </a:lnTo>
                    <a:lnTo>
                      <a:pt x="42" y="20"/>
                    </a:lnTo>
                    <a:lnTo>
                      <a:pt x="44" y="16"/>
                    </a:lnTo>
                    <a:lnTo>
                      <a:pt x="46" y="14"/>
                    </a:lnTo>
                    <a:lnTo>
                      <a:pt x="46" y="14"/>
                    </a:lnTo>
                    <a:lnTo>
                      <a:pt x="44" y="12"/>
                    </a:lnTo>
                    <a:lnTo>
                      <a:pt x="44" y="12"/>
                    </a:lnTo>
                    <a:lnTo>
                      <a:pt x="42" y="10"/>
                    </a:lnTo>
                    <a:lnTo>
                      <a:pt x="40" y="10"/>
                    </a:lnTo>
                    <a:lnTo>
                      <a:pt x="40" y="10"/>
                    </a:lnTo>
                    <a:lnTo>
                      <a:pt x="36" y="8"/>
                    </a:lnTo>
                    <a:lnTo>
                      <a:pt x="36" y="8"/>
                    </a:lnTo>
                    <a:lnTo>
                      <a:pt x="32" y="4"/>
                    </a:lnTo>
                    <a:lnTo>
                      <a:pt x="32" y="4"/>
                    </a:lnTo>
                    <a:lnTo>
                      <a:pt x="32" y="2"/>
                    </a:lnTo>
                    <a:lnTo>
                      <a:pt x="28" y="2"/>
                    </a:lnTo>
                    <a:lnTo>
                      <a:pt x="28" y="2"/>
                    </a:lnTo>
                    <a:lnTo>
                      <a:pt x="24" y="2"/>
                    </a:lnTo>
                    <a:lnTo>
                      <a:pt x="24" y="2"/>
                    </a:lnTo>
                    <a:lnTo>
                      <a:pt x="20" y="2"/>
                    </a:lnTo>
                    <a:lnTo>
                      <a:pt x="20" y="2"/>
                    </a:lnTo>
                    <a:lnTo>
                      <a:pt x="18" y="4"/>
                    </a:lnTo>
                    <a:lnTo>
                      <a:pt x="14" y="2"/>
                    </a:lnTo>
                    <a:lnTo>
                      <a:pt x="14" y="2"/>
                    </a:lnTo>
                    <a:lnTo>
                      <a:pt x="6" y="0"/>
                    </a:lnTo>
                    <a:lnTo>
                      <a:pt x="6" y="0"/>
                    </a:lnTo>
                    <a:lnTo>
                      <a:pt x="0" y="0"/>
                    </a:lnTo>
                    <a:lnTo>
                      <a:pt x="0" y="0"/>
                    </a:lnTo>
                    <a:lnTo>
                      <a:pt x="0" y="2"/>
                    </a:lnTo>
                    <a:lnTo>
                      <a:pt x="0" y="2"/>
                    </a:lnTo>
                    <a:lnTo>
                      <a:pt x="0" y="8"/>
                    </a:lnTo>
                    <a:lnTo>
                      <a:pt x="0" y="8"/>
                    </a:lnTo>
                    <a:lnTo>
                      <a:pt x="0" y="14"/>
                    </a:lnTo>
                    <a:lnTo>
                      <a:pt x="0" y="14"/>
                    </a:lnTo>
                    <a:lnTo>
                      <a:pt x="4" y="18"/>
                    </a:lnTo>
                    <a:lnTo>
                      <a:pt x="4" y="18"/>
                    </a:lnTo>
                    <a:lnTo>
                      <a:pt x="8" y="20"/>
                    </a:lnTo>
                    <a:lnTo>
                      <a:pt x="8" y="20"/>
                    </a:lnTo>
                    <a:close/>
                  </a:path>
                </a:pathLst>
              </a:custGeom>
              <a:grp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65" name="Freeform 5">
                <a:extLst>
                  <a:ext uri="{FF2B5EF4-FFF2-40B4-BE49-F238E27FC236}">
                    <a16:creationId xmlns:a16="http://schemas.microsoft.com/office/drawing/2014/main" id="{CE74FC53-ED48-2E40-82A6-9AC01CF58C79}"/>
                  </a:ext>
                </a:extLst>
              </p:cNvPr>
              <p:cNvSpPr>
                <a:spLocks/>
              </p:cNvSpPr>
              <p:nvPr>
                <p:custDataLst>
                  <p:tags r:id="rId100"/>
                </p:custDataLst>
              </p:nvPr>
            </p:nvSpPr>
            <p:spPr bwMode="auto">
              <a:xfrm>
                <a:off x="4207276" y="2883140"/>
                <a:ext cx="937369" cy="481284"/>
              </a:xfrm>
              <a:custGeom>
                <a:avLst/>
                <a:gdLst/>
                <a:ahLst/>
                <a:cxnLst>
                  <a:cxn ang="0">
                    <a:pos x="744" y="382"/>
                  </a:cxn>
                  <a:cxn ang="0">
                    <a:pos x="734" y="362"/>
                  </a:cxn>
                  <a:cxn ang="0">
                    <a:pos x="716" y="338"/>
                  </a:cxn>
                  <a:cxn ang="0">
                    <a:pos x="714" y="314"/>
                  </a:cxn>
                  <a:cxn ang="0">
                    <a:pos x="698" y="294"/>
                  </a:cxn>
                  <a:cxn ang="0">
                    <a:pos x="702" y="270"/>
                  </a:cxn>
                  <a:cxn ang="0">
                    <a:pos x="686" y="258"/>
                  </a:cxn>
                  <a:cxn ang="0">
                    <a:pos x="696" y="224"/>
                  </a:cxn>
                  <a:cxn ang="0">
                    <a:pos x="680" y="202"/>
                  </a:cxn>
                  <a:cxn ang="0">
                    <a:pos x="676" y="164"/>
                  </a:cxn>
                  <a:cxn ang="0">
                    <a:pos x="658" y="100"/>
                  </a:cxn>
                  <a:cxn ang="0">
                    <a:pos x="644" y="98"/>
                  </a:cxn>
                  <a:cxn ang="0">
                    <a:pos x="640" y="74"/>
                  </a:cxn>
                  <a:cxn ang="0">
                    <a:pos x="642" y="68"/>
                  </a:cxn>
                  <a:cxn ang="0">
                    <a:pos x="572" y="42"/>
                  </a:cxn>
                  <a:cxn ang="0">
                    <a:pos x="518" y="52"/>
                  </a:cxn>
                  <a:cxn ang="0">
                    <a:pos x="468" y="24"/>
                  </a:cxn>
                  <a:cxn ang="0">
                    <a:pos x="22" y="0"/>
                  </a:cxn>
                  <a:cxn ang="0">
                    <a:pos x="0" y="220"/>
                  </a:cxn>
                  <a:cxn ang="0">
                    <a:pos x="170" y="246"/>
                  </a:cxn>
                  <a:cxn ang="0">
                    <a:pos x="164" y="356"/>
                  </a:cxn>
                  <a:cxn ang="0">
                    <a:pos x="744" y="382"/>
                  </a:cxn>
                </a:cxnLst>
                <a:rect l="0" t="0" r="r" b="b"/>
                <a:pathLst>
                  <a:path w="744" h="382">
                    <a:moveTo>
                      <a:pt x="744" y="382"/>
                    </a:moveTo>
                    <a:lnTo>
                      <a:pt x="734" y="362"/>
                    </a:lnTo>
                    <a:lnTo>
                      <a:pt x="716" y="338"/>
                    </a:lnTo>
                    <a:lnTo>
                      <a:pt x="714" y="314"/>
                    </a:lnTo>
                    <a:lnTo>
                      <a:pt x="698" y="294"/>
                    </a:lnTo>
                    <a:lnTo>
                      <a:pt x="702" y="270"/>
                    </a:lnTo>
                    <a:lnTo>
                      <a:pt x="686" y="258"/>
                    </a:lnTo>
                    <a:lnTo>
                      <a:pt x="696" y="224"/>
                    </a:lnTo>
                    <a:lnTo>
                      <a:pt x="680" y="202"/>
                    </a:lnTo>
                    <a:lnTo>
                      <a:pt x="676" y="164"/>
                    </a:lnTo>
                    <a:lnTo>
                      <a:pt x="658" y="100"/>
                    </a:lnTo>
                    <a:lnTo>
                      <a:pt x="644" y="98"/>
                    </a:lnTo>
                    <a:lnTo>
                      <a:pt x="640" y="74"/>
                    </a:lnTo>
                    <a:lnTo>
                      <a:pt x="642" y="68"/>
                    </a:lnTo>
                    <a:lnTo>
                      <a:pt x="572" y="42"/>
                    </a:lnTo>
                    <a:lnTo>
                      <a:pt x="518" y="52"/>
                    </a:lnTo>
                    <a:lnTo>
                      <a:pt x="468" y="24"/>
                    </a:lnTo>
                    <a:lnTo>
                      <a:pt x="22" y="0"/>
                    </a:lnTo>
                    <a:lnTo>
                      <a:pt x="0" y="220"/>
                    </a:lnTo>
                    <a:lnTo>
                      <a:pt x="170" y="246"/>
                    </a:lnTo>
                    <a:lnTo>
                      <a:pt x="164" y="356"/>
                    </a:lnTo>
                    <a:lnTo>
                      <a:pt x="744" y="382"/>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66" name="Freeform 6">
                <a:extLst>
                  <a:ext uri="{FF2B5EF4-FFF2-40B4-BE49-F238E27FC236}">
                    <a16:creationId xmlns:a16="http://schemas.microsoft.com/office/drawing/2014/main" id="{C5E62DF0-2BBE-EE4E-B75B-2BF28E40E459}"/>
                  </a:ext>
                </a:extLst>
              </p:cNvPr>
              <p:cNvSpPr>
                <a:spLocks/>
              </p:cNvSpPr>
              <p:nvPr>
                <p:custDataLst>
                  <p:tags r:id="rId101"/>
                </p:custDataLst>
              </p:nvPr>
            </p:nvSpPr>
            <p:spPr bwMode="auto">
              <a:xfrm>
                <a:off x="4383663" y="3331666"/>
                <a:ext cx="851696" cy="473724"/>
              </a:xfrm>
              <a:custGeom>
                <a:avLst/>
                <a:gdLst/>
                <a:ahLst/>
                <a:cxnLst>
                  <a:cxn ang="0">
                    <a:pos x="676" y="376"/>
                  </a:cxn>
                  <a:cxn ang="0">
                    <a:pos x="670" y="138"/>
                  </a:cxn>
                  <a:cxn ang="0">
                    <a:pos x="628" y="88"/>
                  </a:cxn>
                  <a:cxn ang="0">
                    <a:pos x="648" y="46"/>
                  </a:cxn>
                  <a:cxn ang="0">
                    <a:pos x="610" y="40"/>
                  </a:cxn>
                  <a:cxn ang="0">
                    <a:pos x="604" y="26"/>
                  </a:cxn>
                  <a:cxn ang="0">
                    <a:pos x="24" y="0"/>
                  </a:cxn>
                  <a:cxn ang="0">
                    <a:pos x="0" y="346"/>
                  </a:cxn>
                  <a:cxn ang="0">
                    <a:pos x="676" y="376"/>
                  </a:cxn>
                </a:cxnLst>
                <a:rect l="0" t="0" r="r" b="b"/>
                <a:pathLst>
                  <a:path w="676" h="376">
                    <a:moveTo>
                      <a:pt x="676" y="376"/>
                    </a:moveTo>
                    <a:lnTo>
                      <a:pt x="670" y="138"/>
                    </a:lnTo>
                    <a:lnTo>
                      <a:pt x="628" y="88"/>
                    </a:lnTo>
                    <a:lnTo>
                      <a:pt x="648" y="46"/>
                    </a:lnTo>
                    <a:lnTo>
                      <a:pt x="610" y="40"/>
                    </a:lnTo>
                    <a:lnTo>
                      <a:pt x="604" y="26"/>
                    </a:lnTo>
                    <a:lnTo>
                      <a:pt x="24" y="0"/>
                    </a:lnTo>
                    <a:lnTo>
                      <a:pt x="0" y="346"/>
                    </a:lnTo>
                    <a:lnTo>
                      <a:pt x="676" y="376"/>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67" name="Freeform 7">
                <a:extLst>
                  <a:ext uri="{FF2B5EF4-FFF2-40B4-BE49-F238E27FC236}">
                    <a16:creationId xmlns:a16="http://schemas.microsoft.com/office/drawing/2014/main" id="{B6798853-F1DE-C844-A542-AC4A2E77EE58}"/>
                  </a:ext>
                </a:extLst>
              </p:cNvPr>
              <p:cNvSpPr>
                <a:spLocks/>
              </p:cNvSpPr>
              <p:nvPr>
                <p:custDataLst>
                  <p:tags r:id="rId102"/>
                </p:custDataLst>
              </p:nvPr>
            </p:nvSpPr>
            <p:spPr bwMode="auto">
              <a:xfrm>
                <a:off x="3756231" y="3843188"/>
                <a:ext cx="1607638" cy="1587480"/>
              </a:xfrm>
              <a:custGeom>
                <a:avLst/>
                <a:gdLst/>
                <a:ahLst/>
                <a:cxnLst>
                  <a:cxn ang="0">
                    <a:pos x="1252" y="604"/>
                  </a:cxn>
                  <a:cxn ang="0">
                    <a:pos x="1234" y="396"/>
                  </a:cxn>
                  <a:cxn ang="0">
                    <a:pos x="1182" y="360"/>
                  </a:cxn>
                  <a:cxn ang="0">
                    <a:pos x="1122" y="318"/>
                  </a:cxn>
                  <a:cxn ang="0">
                    <a:pos x="1056" y="332"/>
                  </a:cxn>
                  <a:cxn ang="0">
                    <a:pos x="962" y="326"/>
                  </a:cxn>
                  <a:cxn ang="0">
                    <a:pos x="936" y="338"/>
                  </a:cxn>
                  <a:cxn ang="0">
                    <a:pos x="920" y="332"/>
                  </a:cxn>
                  <a:cxn ang="0">
                    <a:pos x="868" y="334"/>
                  </a:cxn>
                  <a:cxn ang="0">
                    <a:pos x="854" y="326"/>
                  </a:cxn>
                  <a:cxn ang="0">
                    <a:pos x="838" y="310"/>
                  </a:cxn>
                  <a:cxn ang="0">
                    <a:pos x="838" y="300"/>
                  </a:cxn>
                  <a:cxn ang="0">
                    <a:pos x="768" y="292"/>
                  </a:cxn>
                  <a:cxn ang="0">
                    <a:pos x="744" y="288"/>
                  </a:cxn>
                  <a:cxn ang="0">
                    <a:pos x="730" y="262"/>
                  </a:cxn>
                  <a:cxn ang="0">
                    <a:pos x="688" y="258"/>
                  </a:cxn>
                  <a:cxn ang="0">
                    <a:pos x="678" y="246"/>
                  </a:cxn>
                  <a:cxn ang="0">
                    <a:pos x="674" y="20"/>
                  </a:cxn>
                  <a:cxn ang="0">
                    <a:pos x="4" y="480"/>
                  </a:cxn>
                  <a:cxn ang="0">
                    <a:pos x="12" y="514"/>
                  </a:cxn>
                  <a:cxn ang="0">
                    <a:pos x="44" y="538"/>
                  </a:cxn>
                  <a:cxn ang="0">
                    <a:pos x="98" y="592"/>
                  </a:cxn>
                  <a:cxn ang="0">
                    <a:pos x="146" y="652"/>
                  </a:cxn>
                  <a:cxn ang="0">
                    <a:pos x="156" y="686"/>
                  </a:cxn>
                  <a:cxn ang="0">
                    <a:pos x="166" y="718"/>
                  </a:cxn>
                  <a:cxn ang="0">
                    <a:pos x="196" y="776"/>
                  </a:cxn>
                  <a:cxn ang="0">
                    <a:pos x="270" y="860"/>
                  </a:cxn>
                  <a:cxn ang="0">
                    <a:pos x="366" y="784"/>
                  </a:cxn>
                  <a:cxn ang="0">
                    <a:pos x="416" y="786"/>
                  </a:cxn>
                  <a:cxn ang="0">
                    <a:pos x="466" y="788"/>
                  </a:cxn>
                  <a:cxn ang="0">
                    <a:pos x="518" y="812"/>
                  </a:cxn>
                  <a:cxn ang="0">
                    <a:pos x="558" y="864"/>
                  </a:cxn>
                  <a:cxn ang="0">
                    <a:pos x="572" y="894"/>
                  </a:cxn>
                  <a:cxn ang="0">
                    <a:pos x="590" y="962"/>
                  </a:cxn>
                  <a:cxn ang="0">
                    <a:pos x="616" y="1008"/>
                  </a:cxn>
                  <a:cxn ang="0">
                    <a:pos x="636" y="1030"/>
                  </a:cxn>
                  <a:cxn ang="0">
                    <a:pos x="660" y="1064"/>
                  </a:cxn>
                  <a:cxn ang="0">
                    <a:pos x="686" y="1128"/>
                  </a:cxn>
                  <a:cxn ang="0">
                    <a:pos x="722" y="1178"/>
                  </a:cxn>
                  <a:cxn ang="0">
                    <a:pos x="772" y="1220"/>
                  </a:cxn>
                  <a:cxn ang="0">
                    <a:pos x="806" y="1234"/>
                  </a:cxn>
                  <a:cxn ang="0">
                    <a:pos x="920" y="1260"/>
                  </a:cxn>
                  <a:cxn ang="0">
                    <a:pos x="908" y="1174"/>
                  </a:cxn>
                  <a:cxn ang="0">
                    <a:pos x="930" y="1104"/>
                  </a:cxn>
                  <a:cxn ang="0">
                    <a:pos x="976" y="1044"/>
                  </a:cxn>
                  <a:cxn ang="0">
                    <a:pos x="1078" y="954"/>
                  </a:cxn>
                  <a:cxn ang="0">
                    <a:pos x="1158" y="884"/>
                  </a:cxn>
                  <a:cxn ang="0">
                    <a:pos x="1222" y="836"/>
                  </a:cxn>
                  <a:cxn ang="0">
                    <a:pos x="1258" y="822"/>
                  </a:cxn>
                  <a:cxn ang="0">
                    <a:pos x="1260" y="784"/>
                  </a:cxn>
                  <a:cxn ang="0">
                    <a:pos x="1268" y="766"/>
                  </a:cxn>
                  <a:cxn ang="0">
                    <a:pos x="1268" y="738"/>
                  </a:cxn>
                  <a:cxn ang="0">
                    <a:pos x="1270" y="708"/>
                  </a:cxn>
                  <a:cxn ang="0">
                    <a:pos x="1276" y="664"/>
                  </a:cxn>
                </a:cxnLst>
                <a:rect l="0" t="0" r="r" b="b"/>
                <a:pathLst>
                  <a:path w="1276" h="1260">
                    <a:moveTo>
                      <a:pt x="1276" y="664"/>
                    </a:moveTo>
                    <a:lnTo>
                      <a:pt x="1272" y="628"/>
                    </a:lnTo>
                    <a:lnTo>
                      <a:pt x="1252" y="604"/>
                    </a:lnTo>
                    <a:lnTo>
                      <a:pt x="1252" y="580"/>
                    </a:lnTo>
                    <a:lnTo>
                      <a:pt x="1230" y="552"/>
                    </a:lnTo>
                    <a:lnTo>
                      <a:pt x="1234" y="396"/>
                    </a:lnTo>
                    <a:lnTo>
                      <a:pt x="1228" y="368"/>
                    </a:lnTo>
                    <a:lnTo>
                      <a:pt x="1212" y="368"/>
                    </a:lnTo>
                    <a:lnTo>
                      <a:pt x="1182" y="360"/>
                    </a:lnTo>
                    <a:lnTo>
                      <a:pt x="1182" y="350"/>
                    </a:lnTo>
                    <a:lnTo>
                      <a:pt x="1160" y="354"/>
                    </a:lnTo>
                    <a:lnTo>
                      <a:pt x="1122" y="318"/>
                    </a:lnTo>
                    <a:lnTo>
                      <a:pt x="1104" y="332"/>
                    </a:lnTo>
                    <a:lnTo>
                      <a:pt x="1092" y="320"/>
                    </a:lnTo>
                    <a:lnTo>
                      <a:pt x="1056" y="332"/>
                    </a:lnTo>
                    <a:lnTo>
                      <a:pt x="1008" y="342"/>
                    </a:lnTo>
                    <a:lnTo>
                      <a:pt x="962" y="326"/>
                    </a:lnTo>
                    <a:lnTo>
                      <a:pt x="962" y="326"/>
                    </a:lnTo>
                    <a:lnTo>
                      <a:pt x="950" y="334"/>
                    </a:lnTo>
                    <a:lnTo>
                      <a:pt x="940" y="338"/>
                    </a:lnTo>
                    <a:lnTo>
                      <a:pt x="936" y="338"/>
                    </a:lnTo>
                    <a:lnTo>
                      <a:pt x="932" y="336"/>
                    </a:lnTo>
                    <a:lnTo>
                      <a:pt x="932" y="336"/>
                    </a:lnTo>
                    <a:lnTo>
                      <a:pt x="920" y="332"/>
                    </a:lnTo>
                    <a:lnTo>
                      <a:pt x="906" y="326"/>
                    </a:lnTo>
                    <a:lnTo>
                      <a:pt x="886" y="322"/>
                    </a:lnTo>
                    <a:lnTo>
                      <a:pt x="868" y="334"/>
                    </a:lnTo>
                    <a:lnTo>
                      <a:pt x="868" y="334"/>
                    </a:lnTo>
                    <a:lnTo>
                      <a:pt x="860" y="330"/>
                    </a:lnTo>
                    <a:lnTo>
                      <a:pt x="854" y="326"/>
                    </a:lnTo>
                    <a:lnTo>
                      <a:pt x="844" y="318"/>
                    </a:lnTo>
                    <a:lnTo>
                      <a:pt x="844" y="318"/>
                    </a:lnTo>
                    <a:lnTo>
                      <a:pt x="838" y="310"/>
                    </a:lnTo>
                    <a:lnTo>
                      <a:pt x="836" y="304"/>
                    </a:lnTo>
                    <a:lnTo>
                      <a:pt x="838" y="302"/>
                    </a:lnTo>
                    <a:lnTo>
                      <a:pt x="838" y="300"/>
                    </a:lnTo>
                    <a:lnTo>
                      <a:pt x="812" y="306"/>
                    </a:lnTo>
                    <a:lnTo>
                      <a:pt x="812" y="306"/>
                    </a:lnTo>
                    <a:lnTo>
                      <a:pt x="768" y="292"/>
                    </a:lnTo>
                    <a:lnTo>
                      <a:pt x="768" y="292"/>
                    </a:lnTo>
                    <a:lnTo>
                      <a:pt x="756" y="288"/>
                    </a:lnTo>
                    <a:lnTo>
                      <a:pt x="744" y="288"/>
                    </a:lnTo>
                    <a:lnTo>
                      <a:pt x="732" y="288"/>
                    </a:lnTo>
                    <a:lnTo>
                      <a:pt x="730" y="262"/>
                    </a:lnTo>
                    <a:lnTo>
                      <a:pt x="730" y="262"/>
                    </a:lnTo>
                    <a:lnTo>
                      <a:pt x="710" y="262"/>
                    </a:lnTo>
                    <a:lnTo>
                      <a:pt x="694" y="262"/>
                    </a:lnTo>
                    <a:lnTo>
                      <a:pt x="688" y="258"/>
                    </a:lnTo>
                    <a:lnTo>
                      <a:pt x="684" y="256"/>
                    </a:lnTo>
                    <a:lnTo>
                      <a:pt x="684" y="256"/>
                    </a:lnTo>
                    <a:lnTo>
                      <a:pt x="678" y="246"/>
                    </a:lnTo>
                    <a:lnTo>
                      <a:pt x="670" y="240"/>
                    </a:lnTo>
                    <a:lnTo>
                      <a:pt x="660" y="234"/>
                    </a:lnTo>
                    <a:lnTo>
                      <a:pt x="674" y="20"/>
                    </a:lnTo>
                    <a:lnTo>
                      <a:pt x="388" y="0"/>
                    </a:lnTo>
                    <a:lnTo>
                      <a:pt x="350" y="522"/>
                    </a:lnTo>
                    <a:lnTo>
                      <a:pt x="4" y="480"/>
                    </a:lnTo>
                    <a:lnTo>
                      <a:pt x="0" y="510"/>
                    </a:lnTo>
                    <a:lnTo>
                      <a:pt x="0" y="510"/>
                    </a:lnTo>
                    <a:lnTo>
                      <a:pt x="12" y="514"/>
                    </a:lnTo>
                    <a:lnTo>
                      <a:pt x="24" y="522"/>
                    </a:lnTo>
                    <a:lnTo>
                      <a:pt x="34" y="528"/>
                    </a:lnTo>
                    <a:lnTo>
                      <a:pt x="44" y="538"/>
                    </a:lnTo>
                    <a:lnTo>
                      <a:pt x="44" y="538"/>
                    </a:lnTo>
                    <a:lnTo>
                      <a:pt x="70" y="564"/>
                    </a:lnTo>
                    <a:lnTo>
                      <a:pt x="98" y="592"/>
                    </a:lnTo>
                    <a:lnTo>
                      <a:pt x="124" y="620"/>
                    </a:lnTo>
                    <a:lnTo>
                      <a:pt x="136" y="636"/>
                    </a:lnTo>
                    <a:lnTo>
                      <a:pt x="146" y="652"/>
                    </a:lnTo>
                    <a:lnTo>
                      <a:pt x="146" y="652"/>
                    </a:lnTo>
                    <a:lnTo>
                      <a:pt x="152" y="668"/>
                    </a:lnTo>
                    <a:lnTo>
                      <a:pt x="156" y="686"/>
                    </a:lnTo>
                    <a:lnTo>
                      <a:pt x="160" y="702"/>
                    </a:lnTo>
                    <a:lnTo>
                      <a:pt x="166" y="718"/>
                    </a:lnTo>
                    <a:lnTo>
                      <a:pt x="166" y="718"/>
                    </a:lnTo>
                    <a:lnTo>
                      <a:pt x="174" y="738"/>
                    </a:lnTo>
                    <a:lnTo>
                      <a:pt x="184" y="758"/>
                    </a:lnTo>
                    <a:lnTo>
                      <a:pt x="196" y="776"/>
                    </a:lnTo>
                    <a:lnTo>
                      <a:pt x="210" y="794"/>
                    </a:lnTo>
                    <a:lnTo>
                      <a:pt x="240" y="828"/>
                    </a:lnTo>
                    <a:lnTo>
                      <a:pt x="270" y="860"/>
                    </a:lnTo>
                    <a:lnTo>
                      <a:pt x="312" y="870"/>
                    </a:lnTo>
                    <a:lnTo>
                      <a:pt x="366" y="784"/>
                    </a:lnTo>
                    <a:lnTo>
                      <a:pt x="366" y="784"/>
                    </a:lnTo>
                    <a:lnTo>
                      <a:pt x="378" y="784"/>
                    </a:lnTo>
                    <a:lnTo>
                      <a:pt x="396" y="784"/>
                    </a:lnTo>
                    <a:lnTo>
                      <a:pt x="416" y="786"/>
                    </a:lnTo>
                    <a:lnTo>
                      <a:pt x="416" y="786"/>
                    </a:lnTo>
                    <a:lnTo>
                      <a:pt x="442" y="788"/>
                    </a:lnTo>
                    <a:lnTo>
                      <a:pt x="466" y="788"/>
                    </a:lnTo>
                    <a:lnTo>
                      <a:pt x="492" y="786"/>
                    </a:lnTo>
                    <a:lnTo>
                      <a:pt x="492" y="786"/>
                    </a:lnTo>
                    <a:lnTo>
                      <a:pt x="518" y="812"/>
                    </a:lnTo>
                    <a:lnTo>
                      <a:pt x="540" y="838"/>
                    </a:lnTo>
                    <a:lnTo>
                      <a:pt x="550" y="850"/>
                    </a:lnTo>
                    <a:lnTo>
                      <a:pt x="558" y="864"/>
                    </a:lnTo>
                    <a:lnTo>
                      <a:pt x="558" y="864"/>
                    </a:lnTo>
                    <a:lnTo>
                      <a:pt x="566" y="878"/>
                    </a:lnTo>
                    <a:lnTo>
                      <a:pt x="572" y="894"/>
                    </a:lnTo>
                    <a:lnTo>
                      <a:pt x="582" y="926"/>
                    </a:lnTo>
                    <a:lnTo>
                      <a:pt x="590" y="962"/>
                    </a:lnTo>
                    <a:lnTo>
                      <a:pt x="590" y="962"/>
                    </a:lnTo>
                    <a:lnTo>
                      <a:pt x="594" y="968"/>
                    </a:lnTo>
                    <a:lnTo>
                      <a:pt x="602" y="986"/>
                    </a:lnTo>
                    <a:lnTo>
                      <a:pt x="616" y="1008"/>
                    </a:lnTo>
                    <a:lnTo>
                      <a:pt x="626" y="1018"/>
                    </a:lnTo>
                    <a:lnTo>
                      <a:pt x="636" y="1030"/>
                    </a:lnTo>
                    <a:lnTo>
                      <a:pt x="636" y="1030"/>
                    </a:lnTo>
                    <a:lnTo>
                      <a:pt x="646" y="1040"/>
                    </a:lnTo>
                    <a:lnTo>
                      <a:pt x="654" y="1052"/>
                    </a:lnTo>
                    <a:lnTo>
                      <a:pt x="660" y="1064"/>
                    </a:lnTo>
                    <a:lnTo>
                      <a:pt x="666" y="1078"/>
                    </a:lnTo>
                    <a:lnTo>
                      <a:pt x="676" y="1104"/>
                    </a:lnTo>
                    <a:lnTo>
                      <a:pt x="686" y="1128"/>
                    </a:lnTo>
                    <a:lnTo>
                      <a:pt x="686" y="1128"/>
                    </a:lnTo>
                    <a:lnTo>
                      <a:pt x="700" y="1152"/>
                    </a:lnTo>
                    <a:lnTo>
                      <a:pt x="722" y="1178"/>
                    </a:lnTo>
                    <a:lnTo>
                      <a:pt x="746" y="1202"/>
                    </a:lnTo>
                    <a:lnTo>
                      <a:pt x="758" y="1212"/>
                    </a:lnTo>
                    <a:lnTo>
                      <a:pt x="772" y="1220"/>
                    </a:lnTo>
                    <a:lnTo>
                      <a:pt x="772" y="1220"/>
                    </a:lnTo>
                    <a:lnTo>
                      <a:pt x="786" y="1228"/>
                    </a:lnTo>
                    <a:lnTo>
                      <a:pt x="806" y="1234"/>
                    </a:lnTo>
                    <a:lnTo>
                      <a:pt x="850" y="1244"/>
                    </a:lnTo>
                    <a:lnTo>
                      <a:pt x="920" y="1260"/>
                    </a:lnTo>
                    <a:lnTo>
                      <a:pt x="920" y="1260"/>
                    </a:lnTo>
                    <a:lnTo>
                      <a:pt x="912" y="1230"/>
                    </a:lnTo>
                    <a:lnTo>
                      <a:pt x="908" y="1200"/>
                    </a:lnTo>
                    <a:lnTo>
                      <a:pt x="908" y="1174"/>
                    </a:lnTo>
                    <a:lnTo>
                      <a:pt x="912" y="1148"/>
                    </a:lnTo>
                    <a:lnTo>
                      <a:pt x="920" y="1126"/>
                    </a:lnTo>
                    <a:lnTo>
                      <a:pt x="930" y="1104"/>
                    </a:lnTo>
                    <a:lnTo>
                      <a:pt x="942" y="1082"/>
                    </a:lnTo>
                    <a:lnTo>
                      <a:pt x="958" y="1062"/>
                    </a:lnTo>
                    <a:lnTo>
                      <a:pt x="976" y="1044"/>
                    </a:lnTo>
                    <a:lnTo>
                      <a:pt x="994" y="1024"/>
                    </a:lnTo>
                    <a:lnTo>
                      <a:pt x="1036" y="990"/>
                    </a:lnTo>
                    <a:lnTo>
                      <a:pt x="1078" y="954"/>
                    </a:lnTo>
                    <a:lnTo>
                      <a:pt x="1122" y="916"/>
                    </a:lnTo>
                    <a:lnTo>
                      <a:pt x="1122" y="916"/>
                    </a:lnTo>
                    <a:lnTo>
                      <a:pt x="1158" y="884"/>
                    </a:lnTo>
                    <a:lnTo>
                      <a:pt x="1190" y="858"/>
                    </a:lnTo>
                    <a:lnTo>
                      <a:pt x="1206" y="846"/>
                    </a:lnTo>
                    <a:lnTo>
                      <a:pt x="1222" y="836"/>
                    </a:lnTo>
                    <a:lnTo>
                      <a:pt x="1240" y="828"/>
                    </a:lnTo>
                    <a:lnTo>
                      <a:pt x="1258" y="822"/>
                    </a:lnTo>
                    <a:lnTo>
                      <a:pt x="1258" y="822"/>
                    </a:lnTo>
                    <a:lnTo>
                      <a:pt x="1258" y="796"/>
                    </a:lnTo>
                    <a:lnTo>
                      <a:pt x="1258" y="796"/>
                    </a:lnTo>
                    <a:lnTo>
                      <a:pt x="1260" y="784"/>
                    </a:lnTo>
                    <a:lnTo>
                      <a:pt x="1262" y="778"/>
                    </a:lnTo>
                    <a:lnTo>
                      <a:pt x="1264" y="774"/>
                    </a:lnTo>
                    <a:lnTo>
                      <a:pt x="1268" y="766"/>
                    </a:lnTo>
                    <a:lnTo>
                      <a:pt x="1268" y="766"/>
                    </a:lnTo>
                    <a:lnTo>
                      <a:pt x="1268" y="752"/>
                    </a:lnTo>
                    <a:lnTo>
                      <a:pt x="1268" y="738"/>
                    </a:lnTo>
                    <a:lnTo>
                      <a:pt x="1268" y="722"/>
                    </a:lnTo>
                    <a:lnTo>
                      <a:pt x="1270" y="708"/>
                    </a:lnTo>
                    <a:lnTo>
                      <a:pt x="1270" y="708"/>
                    </a:lnTo>
                    <a:lnTo>
                      <a:pt x="1274" y="696"/>
                    </a:lnTo>
                    <a:lnTo>
                      <a:pt x="1276" y="680"/>
                    </a:lnTo>
                    <a:lnTo>
                      <a:pt x="1276" y="664"/>
                    </a:lnTo>
                    <a:lnTo>
                      <a:pt x="1276" y="664"/>
                    </a:lnTo>
                    <a:close/>
                  </a:path>
                </a:pathLst>
              </a:custGeom>
              <a:solidFill>
                <a:schemeClr val="accent6">
                  <a:lumMod val="50000"/>
                </a:schemeClr>
              </a:solidFill>
              <a:ln w="3175">
                <a:solidFill>
                  <a:schemeClr val="bg1"/>
                </a:solidFill>
              </a:ln>
              <a:effectLst/>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68" name="Freeform 8">
                <a:extLst>
                  <a:ext uri="{FF2B5EF4-FFF2-40B4-BE49-F238E27FC236}">
                    <a16:creationId xmlns:a16="http://schemas.microsoft.com/office/drawing/2014/main" id="{9DF39D13-31E5-EE4E-916A-5BF5C69693F4}"/>
                  </a:ext>
                </a:extLst>
              </p:cNvPr>
              <p:cNvSpPr>
                <a:spLocks/>
              </p:cNvSpPr>
              <p:nvPr>
                <p:custDataLst>
                  <p:tags r:id="rId103"/>
                </p:custDataLst>
              </p:nvPr>
            </p:nvSpPr>
            <p:spPr bwMode="auto">
              <a:xfrm>
                <a:off x="6286120" y="4006975"/>
                <a:ext cx="637512" cy="650111"/>
              </a:xfrm>
              <a:custGeom>
                <a:avLst/>
                <a:gdLst/>
                <a:ahLst/>
                <a:cxnLst>
                  <a:cxn ang="0">
                    <a:pos x="506" y="316"/>
                  </a:cxn>
                  <a:cxn ang="0">
                    <a:pos x="506" y="316"/>
                  </a:cxn>
                  <a:cxn ang="0">
                    <a:pos x="482" y="306"/>
                  </a:cxn>
                  <a:cxn ang="0">
                    <a:pos x="474" y="300"/>
                  </a:cxn>
                  <a:cxn ang="0">
                    <a:pos x="472" y="294"/>
                  </a:cxn>
                  <a:cxn ang="0">
                    <a:pos x="472" y="294"/>
                  </a:cxn>
                  <a:cxn ang="0">
                    <a:pos x="468" y="286"/>
                  </a:cxn>
                  <a:cxn ang="0">
                    <a:pos x="464" y="274"/>
                  </a:cxn>
                  <a:cxn ang="0">
                    <a:pos x="456" y="260"/>
                  </a:cxn>
                  <a:cxn ang="0">
                    <a:pos x="438" y="256"/>
                  </a:cxn>
                  <a:cxn ang="0">
                    <a:pos x="436" y="238"/>
                  </a:cxn>
                  <a:cxn ang="0">
                    <a:pos x="422" y="206"/>
                  </a:cxn>
                  <a:cxn ang="0">
                    <a:pos x="386" y="180"/>
                  </a:cxn>
                  <a:cxn ang="0">
                    <a:pos x="380" y="170"/>
                  </a:cxn>
                  <a:cxn ang="0">
                    <a:pos x="332" y="124"/>
                  </a:cxn>
                  <a:cxn ang="0">
                    <a:pos x="308" y="112"/>
                  </a:cxn>
                  <a:cxn ang="0">
                    <a:pos x="266" y="56"/>
                  </a:cxn>
                  <a:cxn ang="0">
                    <a:pos x="256" y="58"/>
                  </a:cxn>
                  <a:cxn ang="0">
                    <a:pos x="224" y="38"/>
                  </a:cxn>
                  <a:cxn ang="0">
                    <a:pos x="224" y="38"/>
                  </a:cxn>
                  <a:cxn ang="0">
                    <a:pos x="230" y="32"/>
                  </a:cxn>
                  <a:cxn ang="0">
                    <a:pos x="238" y="20"/>
                  </a:cxn>
                  <a:cxn ang="0">
                    <a:pos x="238" y="20"/>
                  </a:cxn>
                  <a:cxn ang="0">
                    <a:pos x="240" y="12"/>
                  </a:cxn>
                  <a:cxn ang="0">
                    <a:pos x="242" y="0"/>
                  </a:cxn>
                  <a:cxn ang="0">
                    <a:pos x="0" y="22"/>
                  </a:cxn>
                  <a:cxn ang="0">
                    <a:pos x="78" y="292"/>
                  </a:cxn>
                  <a:cxn ang="0">
                    <a:pos x="78" y="292"/>
                  </a:cxn>
                  <a:cxn ang="0">
                    <a:pos x="88" y="304"/>
                  </a:cxn>
                  <a:cxn ang="0">
                    <a:pos x="96" y="312"/>
                  </a:cxn>
                  <a:cxn ang="0">
                    <a:pos x="98" y="320"/>
                  </a:cxn>
                  <a:cxn ang="0">
                    <a:pos x="98" y="320"/>
                  </a:cxn>
                  <a:cxn ang="0">
                    <a:pos x="98" y="332"/>
                  </a:cxn>
                  <a:cxn ang="0">
                    <a:pos x="106" y="342"/>
                  </a:cxn>
                  <a:cxn ang="0">
                    <a:pos x="104" y="352"/>
                  </a:cxn>
                  <a:cxn ang="0">
                    <a:pos x="92" y="358"/>
                  </a:cxn>
                  <a:cxn ang="0">
                    <a:pos x="90" y="374"/>
                  </a:cxn>
                  <a:cxn ang="0">
                    <a:pos x="106" y="410"/>
                  </a:cxn>
                  <a:cxn ang="0">
                    <a:pos x="106" y="482"/>
                  </a:cxn>
                  <a:cxn ang="0">
                    <a:pos x="126" y="510"/>
                  </a:cxn>
                  <a:cxn ang="0">
                    <a:pos x="388" y="504"/>
                  </a:cxn>
                  <a:cxn ang="0">
                    <a:pos x="390" y="514"/>
                  </a:cxn>
                  <a:cxn ang="0">
                    <a:pos x="410" y="516"/>
                  </a:cxn>
                  <a:cxn ang="0">
                    <a:pos x="410" y="492"/>
                  </a:cxn>
                  <a:cxn ang="0">
                    <a:pos x="404" y="474"/>
                  </a:cxn>
                  <a:cxn ang="0">
                    <a:pos x="448" y="472"/>
                  </a:cxn>
                  <a:cxn ang="0">
                    <a:pos x="448" y="472"/>
                  </a:cxn>
                  <a:cxn ang="0">
                    <a:pos x="448" y="464"/>
                  </a:cxn>
                  <a:cxn ang="0">
                    <a:pos x="446" y="454"/>
                  </a:cxn>
                  <a:cxn ang="0">
                    <a:pos x="450" y="434"/>
                  </a:cxn>
                  <a:cxn ang="0">
                    <a:pos x="456" y="414"/>
                  </a:cxn>
                  <a:cxn ang="0">
                    <a:pos x="464" y="394"/>
                  </a:cxn>
                  <a:cxn ang="0">
                    <a:pos x="486" y="356"/>
                  </a:cxn>
                  <a:cxn ang="0">
                    <a:pos x="498" y="336"/>
                  </a:cxn>
                  <a:cxn ang="0">
                    <a:pos x="506" y="316"/>
                  </a:cxn>
                  <a:cxn ang="0">
                    <a:pos x="506" y="316"/>
                  </a:cxn>
                </a:cxnLst>
                <a:rect l="0" t="0" r="r" b="b"/>
                <a:pathLst>
                  <a:path w="506" h="516">
                    <a:moveTo>
                      <a:pt x="506" y="316"/>
                    </a:moveTo>
                    <a:lnTo>
                      <a:pt x="506" y="316"/>
                    </a:lnTo>
                    <a:lnTo>
                      <a:pt x="482" y="306"/>
                    </a:lnTo>
                    <a:lnTo>
                      <a:pt x="474" y="300"/>
                    </a:lnTo>
                    <a:lnTo>
                      <a:pt x="472" y="294"/>
                    </a:lnTo>
                    <a:lnTo>
                      <a:pt x="472" y="294"/>
                    </a:lnTo>
                    <a:lnTo>
                      <a:pt x="468" y="286"/>
                    </a:lnTo>
                    <a:lnTo>
                      <a:pt x="464" y="274"/>
                    </a:lnTo>
                    <a:lnTo>
                      <a:pt x="456" y="260"/>
                    </a:lnTo>
                    <a:lnTo>
                      <a:pt x="438" y="256"/>
                    </a:lnTo>
                    <a:lnTo>
                      <a:pt x="436" y="238"/>
                    </a:lnTo>
                    <a:lnTo>
                      <a:pt x="422" y="206"/>
                    </a:lnTo>
                    <a:lnTo>
                      <a:pt x="386" y="180"/>
                    </a:lnTo>
                    <a:lnTo>
                      <a:pt x="380" y="170"/>
                    </a:lnTo>
                    <a:lnTo>
                      <a:pt x="332" y="124"/>
                    </a:lnTo>
                    <a:lnTo>
                      <a:pt x="308" y="112"/>
                    </a:lnTo>
                    <a:lnTo>
                      <a:pt x="266" y="56"/>
                    </a:lnTo>
                    <a:lnTo>
                      <a:pt x="256" y="58"/>
                    </a:lnTo>
                    <a:lnTo>
                      <a:pt x="224" y="38"/>
                    </a:lnTo>
                    <a:lnTo>
                      <a:pt x="224" y="38"/>
                    </a:lnTo>
                    <a:lnTo>
                      <a:pt x="230" y="32"/>
                    </a:lnTo>
                    <a:lnTo>
                      <a:pt x="238" y="20"/>
                    </a:lnTo>
                    <a:lnTo>
                      <a:pt x="238" y="20"/>
                    </a:lnTo>
                    <a:lnTo>
                      <a:pt x="240" y="12"/>
                    </a:lnTo>
                    <a:lnTo>
                      <a:pt x="242" y="0"/>
                    </a:lnTo>
                    <a:lnTo>
                      <a:pt x="0" y="22"/>
                    </a:lnTo>
                    <a:lnTo>
                      <a:pt x="78" y="292"/>
                    </a:lnTo>
                    <a:lnTo>
                      <a:pt x="78" y="292"/>
                    </a:lnTo>
                    <a:lnTo>
                      <a:pt x="88" y="304"/>
                    </a:lnTo>
                    <a:lnTo>
                      <a:pt x="96" y="312"/>
                    </a:lnTo>
                    <a:lnTo>
                      <a:pt x="98" y="320"/>
                    </a:lnTo>
                    <a:lnTo>
                      <a:pt x="98" y="320"/>
                    </a:lnTo>
                    <a:lnTo>
                      <a:pt x="98" y="332"/>
                    </a:lnTo>
                    <a:lnTo>
                      <a:pt x="106" y="342"/>
                    </a:lnTo>
                    <a:lnTo>
                      <a:pt x="104" y="352"/>
                    </a:lnTo>
                    <a:lnTo>
                      <a:pt x="92" y="358"/>
                    </a:lnTo>
                    <a:lnTo>
                      <a:pt x="90" y="374"/>
                    </a:lnTo>
                    <a:lnTo>
                      <a:pt x="106" y="410"/>
                    </a:lnTo>
                    <a:lnTo>
                      <a:pt x="106" y="482"/>
                    </a:lnTo>
                    <a:lnTo>
                      <a:pt x="126" y="510"/>
                    </a:lnTo>
                    <a:lnTo>
                      <a:pt x="388" y="504"/>
                    </a:lnTo>
                    <a:lnTo>
                      <a:pt x="390" y="514"/>
                    </a:lnTo>
                    <a:lnTo>
                      <a:pt x="410" y="516"/>
                    </a:lnTo>
                    <a:lnTo>
                      <a:pt x="410" y="492"/>
                    </a:lnTo>
                    <a:lnTo>
                      <a:pt x="404" y="474"/>
                    </a:lnTo>
                    <a:lnTo>
                      <a:pt x="448" y="472"/>
                    </a:lnTo>
                    <a:lnTo>
                      <a:pt x="448" y="472"/>
                    </a:lnTo>
                    <a:lnTo>
                      <a:pt x="448" y="464"/>
                    </a:lnTo>
                    <a:lnTo>
                      <a:pt x="446" y="454"/>
                    </a:lnTo>
                    <a:lnTo>
                      <a:pt x="450" y="434"/>
                    </a:lnTo>
                    <a:lnTo>
                      <a:pt x="456" y="414"/>
                    </a:lnTo>
                    <a:lnTo>
                      <a:pt x="464" y="394"/>
                    </a:lnTo>
                    <a:lnTo>
                      <a:pt x="486" y="356"/>
                    </a:lnTo>
                    <a:lnTo>
                      <a:pt x="498" y="336"/>
                    </a:lnTo>
                    <a:lnTo>
                      <a:pt x="506" y="316"/>
                    </a:lnTo>
                    <a:lnTo>
                      <a:pt x="506" y="316"/>
                    </a:lnTo>
                    <a:close/>
                  </a:path>
                </a:pathLst>
              </a:custGeom>
              <a:solidFill>
                <a:schemeClr val="accent6">
                  <a:lumMod val="75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69" name="Freeform 9">
                <a:extLst>
                  <a:ext uri="{FF2B5EF4-FFF2-40B4-BE49-F238E27FC236}">
                    <a16:creationId xmlns:a16="http://schemas.microsoft.com/office/drawing/2014/main" id="{DDE8BCD3-637D-3743-8EC6-C05CC1CA4B99}"/>
                  </a:ext>
                </a:extLst>
              </p:cNvPr>
              <p:cNvSpPr>
                <a:spLocks/>
              </p:cNvSpPr>
              <p:nvPr>
                <p:custDataLst>
                  <p:tags r:id="rId104"/>
                </p:custDataLst>
              </p:nvPr>
            </p:nvSpPr>
            <p:spPr bwMode="auto">
              <a:xfrm>
                <a:off x="6568338" y="3951539"/>
                <a:ext cx="584596" cy="453566"/>
              </a:xfrm>
              <a:custGeom>
                <a:avLst/>
                <a:gdLst/>
                <a:ahLst/>
                <a:cxnLst>
                  <a:cxn ang="0">
                    <a:pos x="0" y="82"/>
                  </a:cxn>
                  <a:cxn ang="0">
                    <a:pos x="32" y="102"/>
                  </a:cxn>
                  <a:cxn ang="0">
                    <a:pos x="42" y="100"/>
                  </a:cxn>
                  <a:cxn ang="0">
                    <a:pos x="84" y="156"/>
                  </a:cxn>
                  <a:cxn ang="0">
                    <a:pos x="108" y="168"/>
                  </a:cxn>
                  <a:cxn ang="0">
                    <a:pos x="156" y="214"/>
                  </a:cxn>
                  <a:cxn ang="0">
                    <a:pos x="162" y="224"/>
                  </a:cxn>
                  <a:cxn ang="0">
                    <a:pos x="198" y="250"/>
                  </a:cxn>
                  <a:cxn ang="0">
                    <a:pos x="212" y="282"/>
                  </a:cxn>
                  <a:cxn ang="0">
                    <a:pos x="214" y="300"/>
                  </a:cxn>
                  <a:cxn ang="0">
                    <a:pos x="232" y="304"/>
                  </a:cxn>
                  <a:cxn ang="0">
                    <a:pos x="232" y="304"/>
                  </a:cxn>
                  <a:cxn ang="0">
                    <a:pos x="240" y="318"/>
                  </a:cxn>
                  <a:cxn ang="0">
                    <a:pos x="244" y="330"/>
                  </a:cxn>
                  <a:cxn ang="0">
                    <a:pos x="248" y="338"/>
                  </a:cxn>
                  <a:cxn ang="0">
                    <a:pos x="248" y="338"/>
                  </a:cxn>
                  <a:cxn ang="0">
                    <a:pos x="250" y="344"/>
                  </a:cxn>
                  <a:cxn ang="0">
                    <a:pos x="258" y="350"/>
                  </a:cxn>
                  <a:cxn ang="0">
                    <a:pos x="282" y="360"/>
                  </a:cxn>
                  <a:cxn ang="0">
                    <a:pos x="282" y="360"/>
                  </a:cxn>
                  <a:cxn ang="0">
                    <a:pos x="288" y="344"/>
                  </a:cxn>
                  <a:cxn ang="0">
                    <a:pos x="292" y="326"/>
                  </a:cxn>
                  <a:cxn ang="0">
                    <a:pos x="292" y="310"/>
                  </a:cxn>
                  <a:cxn ang="0">
                    <a:pos x="288" y="292"/>
                  </a:cxn>
                  <a:cxn ang="0">
                    <a:pos x="288" y="292"/>
                  </a:cxn>
                  <a:cxn ang="0">
                    <a:pos x="298" y="292"/>
                  </a:cxn>
                  <a:cxn ang="0">
                    <a:pos x="308" y="290"/>
                  </a:cxn>
                  <a:cxn ang="0">
                    <a:pos x="316" y="286"/>
                  </a:cxn>
                  <a:cxn ang="0">
                    <a:pos x="326" y="280"/>
                  </a:cxn>
                  <a:cxn ang="0">
                    <a:pos x="336" y="270"/>
                  </a:cxn>
                  <a:cxn ang="0">
                    <a:pos x="344" y="260"/>
                  </a:cxn>
                  <a:cxn ang="0">
                    <a:pos x="362" y="236"/>
                  </a:cxn>
                  <a:cxn ang="0">
                    <a:pos x="396" y="182"/>
                  </a:cxn>
                  <a:cxn ang="0">
                    <a:pos x="410" y="158"/>
                  </a:cxn>
                  <a:cxn ang="0">
                    <a:pos x="424" y="140"/>
                  </a:cxn>
                  <a:cxn ang="0">
                    <a:pos x="424" y="140"/>
                  </a:cxn>
                  <a:cxn ang="0">
                    <a:pos x="434" y="132"/>
                  </a:cxn>
                  <a:cxn ang="0">
                    <a:pos x="444" y="124"/>
                  </a:cxn>
                  <a:cxn ang="0">
                    <a:pos x="464" y="112"/>
                  </a:cxn>
                  <a:cxn ang="0">
                    <a:pos x="344" y="12"/>
                  </a:cxn>
                  <a:cxn ang="0">
                    <a:pos x="234" y="34"/>
                  </a:cxn>
                  <a:cxn ang="0">
                    <a:pos x="234" y="18"/>
                  </a:cxn>
                  <a:cxn ang="0">
                    <a:pos x="208" y="0"/>
                  </a:cxn>
                  <a:cxn ang="0">
                    <a:pos x="74" y="8"/>
                  </a:cxn>
                  <a:cxn ang="0">
                    <a:pos x="20" y="44"/>
                  </a:cxn>
                  <a:cxn ang="0">
                    <a:pos x="18" y="44"/>
                  </a:cxn>
                  <a:cxn ang="0">
                    <a:pos x="18" y="44"/>
                  </a:cxn>
                  <a:cxn ang="0">
                    <a:pos x="16" y="56"/>
                  </a:cxn>
                  <a:cxn ang="0">
                    <a:pos x="14" y="64"/>
                  </a:cxn>
                  <a:cxn ang="0">
                    <a:pos x="14" y="64"/>
                  </a:cxn>
                  <a:cxn ang="0">
                    <a:pos x="6" y="76"/>
                  </a:cxn>
                  <a:cxn ang="0">
                    <a:pos x="0" y="82"/>
                  </a:cxn>
                  <a:cxn ang="0">
                    <a:pos x="0" y="82"/>
                  </a:cxn>
                </a:cxnLst>
                <a:rect l="0" t="0" r="r" b="b"/>
                <a:pathLst>
                  <a:path w="464" h="360">
                    <a:moveTo>
                      <a:pt x="0" y="82"/>
                    </a:moveTo>
                    <a:lnTo>
                      <a:pt x="32" y="102"/>
                    </a:lnTo>
                    <a:lnTo>
                      <a:pt x="42" y="100"/>
                    </a:lnTo>
                    <a:lnTo>
                      <a:pt x="84" y="156"/>
                    </a:lnTo>
                    <a:lnTo>
                      <a:pt x="108" y="168"/>
                    </a:lnTo>
                    <a:lnTo>
                      <a:pt x="156" y="214"/>
                    </a:lnTo>
                    <a:lnTo>
                      <a:pt x="162" y="224"/>
                    </a:lnTo>
                    <a:lnTo>
                      <a:pt x="198" y="250"/>
                    </a:lnTo>
                    <a:lnTo>
                      <a:pt x="212" y="282"/>
                    </a:lnTo>
                    <a:lnTo>
                      <a:pt x="214" y="300"/>
                    </a:lnTo>
                    <a:lnTo>
                      <a:pt x="232" y="304"/>
                    </a:lnTo>
                    <a:lnTo>
                      <a:pt x="232" y="304"/>
                    </a:lnTo>
                    <a:lnTo>
                      <a:pt x="240" y="318"/>
                    </a:lnTo>
                    <a:lnTo>
                      <a:pt x="244" y="330"/>
                    </a:lnTo>
                    <a:lnTo>
                      <a:pt x="248" y="338"/>
                    </a:lnTo>
                    <a:lnTo>
                      <a:pt x="248" y="338"/>
                    </a:lnTo>
                    <a:lnTo>
                      <a:pt x="250" y="344"/>
                    </a:lnTo>
                    <a:lnTo>
                      <a:pt x="258" y="350"/>
                    </a:lnTo>
                    <a:lnTo>
                      <a:pt x="282" y="360"/>
                    </a:lnTo>
                    <a:lnTo>
                      <a:pt x="282" y="360"/>
                    </a:lnTo>
                    <a:lnTo>
                      <a:pt x="288" y="344"/>
                    </a:lnTo>
                    <a:lnTo>
                      <a:pt x="292" y="326"/>
                    </a:lnTo>
                    <a:lnTo>
                      <a:pt x="292" y="310"/>
                    </a:lnTo>
                    <a:lnTo>
                      <a:pt x="288" y="292"/>
                    </a:lnTo>
                    <a:lnTo>
                      <a:pt x="288" y="292"/>
                    </a:lnTo>
                    <a:lnTo>
                      <a:pt x="298" y="292"/>
                    </a:lnTo>
                    <a:lnTo>
                      <a:pt x="308" y="290"/>
                    </a:lnTo>
                    <a:lnTo>
                      <a:pt x="316" y="286"/>
                    </a:lnTo>
                    <a:lnTo>
                      <a:pt x="326" y="280"/>
                    </a:lnTo>
                    <a:lnTo>
                      <a:pt x="336" y="270"/>
                    </a:lnTo>
                    <a:lnTo>
                      <a:pt x="344" y="260"/>
                    </a:lnTo>
                    <a:lnTo>
                      <a:pt x="362" y="236"/>
                    </a:lnTo>
                    <a:lnTo>
                      <a:pt x="396" y="182"/>
                    </a:lnTo>
                    <a:lnTo>
                      <a:pt x="410" y="158"/>
                    </a:lnTo>
                    <a:lnTo>
                      <a:pt x="424" y="140"/>
                    </a:lnTo>
                    <a:lnTo>
                      <a:pt x="424" y="140"/>
                    </a:lnTo>
                    <a:lnTo>
                      <a:pt x="434" y="132"/>
                    </a:lnTo>
                    <a:lnTo>
                      <a:pt x="444" y="124"/>
                    </a:lnTo>
                    <a:lnTo>
                      <a:pt x="464" y="112"/>
                    </a:lnTo>
                    <a:lnTo>
                      <a:pt x="344" y="12"/>
                    </a:lnTo>
                    <a:lnTo>
                      <a:pt x="234" y="34"/>
                    </a:lnTo>
                    <a:lnTo>
                      <a:pt x="234" y="18"/>
                    </a:lnTo>
                    <a:lnTo>
                      <a:pt x="208" y="0"/>
                    </a:lnTo>
                    <a:lnTo>
                      <a:pt x="74" y="8"/>
                    </a:lnTo>
                    <a:lnTo>
                      <a:pt x="20" y="44"/>
                    </a:lnTo>
                    <a:lnTo>
                      <a:pt x="18" y="44"/>
                    </a:lnTo>
                    <a:lnTo>
                      <a:pt x="18" y="44"/>
                    </a:lnTo>
                    <a:lnTo>
                      <a:pt x="16" y="56"/>
                    </a:lnTo>
                    <a:lnTo>
                      <a:pt x="14" y="64"/>
                    </a:lnTo>
                    <a:lnTo>
                      <a:pt x="14" y="64"/>
                    </a:lnTo>
                    <a:lnTo>
                      <a:pt x="6" y="76"/>
                    </a:lnTo>
                    <a:lnTo>
                      <a:pt x="0" y="82"/>
                    </a:lnTo>
                    <a:lnTo>
                      <a:pt x="0" y="82"/>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70" name="Freeform 10">
                <a:extLst>
                  <a:ext uri="{FF2B5EF4-FFF2-40B4-BE49-F238E27FC236}">
                    <a16:creationId xmlns:a16="http://schemas.microsoft.com/office/drawing/2014/main" id="{4FA1457C-33C4-9E44-8448-423A13E2DD04}"/>
                  </a:ext>
                </a:extLst>
              </p:cNvPr>
              <p:cNvSpPr>
                <a:spLocks/>
              </p:cNvSpPr>
              <p:nvPr>
                <p:custDataLst>
                  <p:tags r:id="rId105"/>
                </p:custDataLst>
              </p:nvPr>
            </p:nvSpPr>
            <p:spPr bwMode="auto">
              <a:xfrm>
                <a:off x="5396627" y="2341381"/>
                <a:ext cx="561917" cy="645071"/>
              </a:xfrm>
              <a:custGeom>
                <a:avLst/>
                <a:gdLst/>
                <a:ahLst/>
                <a:cxnLst>
                  <a:cxn ang="0">
                    <a:pos x="428" y="428"/>
                  </a:cxn>
                  <a:cxn ang="0">
                    <a:pos x="432" y="364"/>
                  </a:cxn>
                  <a:cxn ang="0">
                    <a:pos x="436" y="302"/>
                  </a:cxn>
                  <a:cxn ang="0">
                    <a:pos x="436" y="270"/>
                  </a:cxn>
                  <a:cxn ang="0">
                    <a:pos x="446" y="196"/>
                  </a:cxn>
                  <a:cxn ang="0">
                    <a:pos x="432" y="170"/>
                  </a:cxn>
                  <a:cxn ang="0">
                    <a:pos x="412" y="124"/>
                  </a:cxn>
                  <a:cxn ang="0">
                    <a:pos x="390" y="112"/>
                  </a:cxn>
                  <a:cxn ang="0">
                    <a:pos x="376" y="94"/>
                  </a:cxn>
                  <a:cxn ang="0">
                    <a:pos x="372" y="92"/>
                  </a:cxn>
                  <a:cxn ang="0">
                    <a:pos x="356" y="94"/>
                  </a:cxn>
                  <a:cxn ang="0">
                    <a:pos x="218" y="64"/>
                  </a:cxn>
                  <a:cxn ang="0">
                    <a:pos x="210" y="26"/>
                  </a:cxn>
                  <a:cxn ang="0">
                    <a:pos x="184" y="22"/>
                  </a:cxn>
                  <a:cxn ang="0">
                    <a:pos x="154" y="4"/>
                  </a:cxn>
                  <a:cxn ang="0">
                    <a:pos x="150" y="0"/>
                  </a:cxn>
                  <a:cxn ang="0">
                    <a:pos x="140" y="4"/>
                  </a:cxn>
                  <a:cxn ang="0">
                    <a:pos x="124" y="18"/>
                  </a:cxn>
                  <a:cxn ang="0">
                    <a:pos x="102" y="30"/>
                  </a:cxn>
                  <a:cxn ang="0">
                    <a:pos x="86" y="36"/>
                  </a:cxn>
                  <a:cxn ang="0">
                    <a:pos x="62" y="38"/>
                  </a:cxn>
                  <a:cxn ang="0">
                    <a:pos x="50" y="34"/>
                  </a:cxn>
                  <a:cxn ang="0">
                    <a:pos x="46" y="100"/>
                  </a:cxn>
                  <a:cxn ang="0">
                    <a:pos x="22" y="174"/>
                  </a:cxn>
                  <a:cxn ang="0">
                    <a:pos x="12" y="258"/>
                  </a:cxn>
                  <a:cxn ang="0">
                    <a:pos x="84" y="304"/>
                  </a:cxn>
                  <a:cxn ang="0">
                    <a:pos x="146" y="358"/>
                  </a:cxn>
                  <a:cxn ang="0">
                    <a:pos x="160" y="452"/>
                  </a:cxn>
                  <a:cxn ang="0">
                    <a:pos x="194" y="504"/>
                  </a:cxn>
                  <a:cxn ang="0">
                    <a:pos x="446" y="502"/>
                  </a:cxn>
                  <a:cxn ang="0">
                    <a:pos x="434" y="466"/>
                  </a:cxn>
                  <a:cxn ang="0">
                    <a:pos x="428" y="428"/>
                  </a:cxn>
                </a:cxnLst>
                <a:rect l="0" t="0" r="r" b="b"/>
                <a:pathLst>
                  <a:path w="446" h="512">
                    <a:moveTo>
                      <a:pt x="428" y="428"/>
                    </a:moveTo>
                    <a:lnTo>
                      <a:pt x="428" y="428"/>
                    </a:lnTo>
                    <a:lnTo>
                      <a:pt x="428" y="396"/>
                    </a:lnTo>
                    <a:lnTo>
                      <a:pt x="432" y="364"/>
                    </a:lnTo>
                    <a:lnTo>
                      <a:pt x="434" y="332"/>
                    </a:lnTo>
                    <a:lnTo>
                      <a:pt x="436" y="302"/>
                    </a:lnTo>
                    <a:lnTo>
                      <a:pt x="436" y="302"/>
                    </a:lnTo>
                    <a:lnTo>
                      <a:pt x="436" y="270"/>
                    </a:lnTo>
                    <a:lnTo>
                      <a:pt x="438" y="242"/>
                    </a:lnTo>
                    <a:lnTo>
                      <a:pt x="446" y="196"/>
                    </a:lnTo>
                    <a:lnTo>
                      <a:pt x="432" y="188"/>
                    </a:lnTo>
                    <a:lnTo>
                      <a:pt x="432" y="170"/>
                    </a:lnTo>
                    <a:lnTo>
                      <a:pt x="404" y="162"/>
                    </a:lnTo>
                    <a:lnTo>
                      <a:pt x="412" y="124"/>
                    </a:lnTo>
                    <a:lnTo>
                      <a:pt x="390" y="112"/>
                    </a:lnTo>
                    <a:lnTo>
                      <a:pt x="390" y="112"/>
                    </a:lnTo>
                    <a:lnTo>
                      <a:pt x="386" y="108"/>
                    </a:lnTo>
                    <a:lnTo>
                      <a:pt x="376" y="94"/>
                    </a:lnTo>
                    <a:lnTo>
                      <a:pt x="376" y="94"/>
                    </a:lnTo>
                    <a:lnTo>
                      <a:pt x="372" y="92"/>
                    </a:lnTo>
                    <a:lnTo>
                      <a:pt x="368" y="92"/>
                    </a:lnTo>
                    <a:lnTo>
                      <a:pt x="356" y="94"/>
                    </a:lnTo>
                    <a:lnTo>
                      <a:pt x="340" y="102"/>
                    </a:lnTo>
                    <a:lnTo>
                      <a:pt x="218" y="64"/>
                    </a:lnTo>
                    <a:lnTo>
                      <a:pt x="210" y="26"/>
                    </a:lnTo>
                    <a:lnTo>
                      <a:pt x="210" y="26"/>
                    </a:lnTo>
                    <a:lnTo>
                      <a:pt x="196" y="26"/>
                    </a:lnTo>
                    <a:lnTo>
                      <a:pt x="184" y="22"/>
                    </a:lnTo>
                    <a:lnTo>
                      <a:pt x="170" y="16"/>
                    </a:lnTo>
                    <a:lnTo>
                      <a:pt x="154" y="4"/>
                    </a:lnTo>
                    <a:lnTo>
                      <a:pt x="154" y="4"/>
                    </a:lnTo>
                    <a:lnTo>
                      <a:pt x="150" y="0"/>
                    </a:lnTo>
                    <a:lnTo>
                      <a:pt x="144" y="2"/>
                    </a:lnTo>
                    <a:lnTo>
                      <a:pt x="140" y="4"/>
                    </a:lnTo>
                    <a:lnTo>
                      <a:pt x="132" y="10"/>
                    </a:lnTo>
                    <a:lnTo>
                      <a:pt x="124" y="18"/>
                    </a:lnTo>
                    <a:lnTo>
                      <a:pt x="114" y="24"/>
                    </a:lnTo>
                    <a:lnTo>
                      <a:pt x="102" y="30"/>
                    </a:lnTo>
                    <a:lnTo>
                      <a:pt x="86" y="36"/>
                    </a:lnTo>
                    <a:lnTo>
                      <a:pt x="86" y="36"/>
                    </a:lnTo>
                    <a:lnTo>
                      <a:pt x="72" y="38"/>
                    </a:lnTo>
                    <a:lnTo>
                      <a:pt x="62" y="38"/>
                    </a:lnTo>
                    <a:lnTo>
                      <a:pt x="54" y="36"/>
                    </a:lnTo>
                    <a:lnTo>
                      <a:pt x="50" y="34"/>
                    </a:lnTo>
                    <a:lnTo>
                      <a:pt x="48" y="34"/>
                    </a:lnTo>
                    <a:lnTo>
                      <a:pt x="46" y="100"/>
                    </a:lnTo>
                    <a:lnTo>
                      <a:pt x="0" y="148"/>
                    </a:lnTo>
                    <a:lnTo>
                      <a:pt x="22" y="174"/>
                    </a:lnTo>
                    <a:lnTo>
                      <a:pt x="14" y="214"/>
                    </a:lnTo>
                    <a:lnTo>
                      <a:pt x="12" y="258"/>
                    </a:lnTo>
                    <a:lnTo>
                      <a:pt x="54" y="288"/>
                    </a:lnTo>
                    <a:lnTo>
                      <a:pt x="84" y="304"/>
                    </a:lnTo>
                    <a:lnTo>
                      <a:pt x="98" y="326"/>
                    </a:lnTo>
                    <a:lnTo>
                      <a:pt x="146" y="358"/>
                    </a:lnTo>
                    <a:lnTo>
                      <a:pt x="146" y="412"/>
                    </a:lnTo>
                    <a:lnTo>
                      <a:pt x="160" y="452"/>
                    </a:lnTo>
                    <a:lnTo>
                      <a:pt x="160" y="486"/>
                    </a:lnTo>
                    <a:lnTo>
                      <a:pt x="194" y="504"/>
                    </a:lnTo>
                    <a:lnTo>
                      <a:pt x="200" y="512"/>
                    </a:lnTo>
                    <a:lnTo>
                      <a:pt x="446" y="502"/>
                    </a:lnTo>
                    <a:lnTo>
                      <a:pt x="446" y="502"/>
                    </a:lnTo>
                    <a:lnTo>
                      <a:pt x="434" y="466"/>
                    </a:lnTo>
                    <a:lnTo>
                      <a:pt x="430" y="446"/>
                    </a:lnTo>
                    <a:lnTo>
                      <a:pt x="428" y="428"/>
                    </a:lnTo>
                    <a:lnTo>
                      <a:pt x="428" y="428"/>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71" name="Freeform 11">
                <a:extLst>
                  <a:ext uri="{FF2B5EF4-FFF2-40B4-BE49-F238E27FC236}">
                    <a16:creationId xmlns:a16="http://schemas.microsoft.com/office/drawing/2014/main" id="{FE5C3607-FAC5-D642-A6FD-BA6AD2141D25}"/>
                  </a:ext>
                </a:extLst>
              </p:cNvPr>
              <p:cNvSpPr>
                <a:spLocks/>
              </p:cNvSpPr>
              <p:nvPr>
                <p:custDataLst>
                  <p:tags r:id="rId106"/>
                </p:custDataLst>
              </p:nvPr>
            </p:nvSpPr>
            <p:spPr bwMode="auto">
              <a:xfrm>
                <a:off x="6588497" y="3137641"/>
                <a:ext cx="511521" cy="519081"/>
              </a:xfrm>
              <a:custGeom>
                <a:avLst/>
                <a:gdLst/>
                <a:ahLst/>
                <a:cxnLst>
                  <a:cxn ang="0">
                    <a:pos x="138" y="40"/>
                  </a:cxn>
                  <a:cxn ang="0">
                    <a:pos x="132" y="88"/>
                  </a:cxn>
                  <a:cxn ang="0">
                    <a:pos x="130" y="116"/>
                  </a:cxn>
                  <a:cxn ang="0">
                    <a:pos x="110" y="138"/>
                  </a:cxn>
                  <a:cxn ang="0">
                    <a:pos x="82" y="162"/>
                  </a:cxn>
                  <a:cxn ang="0">
                    <a:pos x="72" y="168"/>
                  </a:cxn>
                  <a:cxn ang="0">
                    <a:pos x="56" y="190"/>
                  </a:cxn>
                  <a:cxn ang="0">
                    <a:pos x="60" y="200"/>
                  </a:cxn>
                  <a:cxn ang="0">
                    <a:pos x="60" y="210"/>
                  </a:cxn>
                  <a:cxn ang="0">
                    <a:pos x="56" y="212"/>
                  </a:cxn>
                  <a:cxn ang="0">
                    <a:pos x="46" y="214"/>
                  </a:cxn>
                  <a:cxn ang="0">
                    <a:pos x="32" y="216"/>
                  </a:cxn>
                  <a:cxn ang="0">
                    <a:pos x="28" y="220"/>
                  </a:cxn>
                  <a:cxn ang="0">
                    <a:pos x="26" y="238"/>
                  </a:cxn>
                  <a:cxn ang="0">
                    <a:pos x="30" y="254"/>
                  </a:cxn>
                  <a:cxn ang="0">
                    <a:pos x="0" y="314"/>
                  </a:cxn>
                  <a:cxn ang="0">
                    <a:pos x="54" y="376"/>
                  </a:cxn>
                  <a:cxn ang="0">
                    <a:pos x="84" y="408"/>
                  </a:cxn>
                  <a:cxn ang="0">
                    <a:pos x="130" y="390"/>
                  </a:cxn>
                  <a:cxn ang="0">
                    <a:pos x="166" y="390"/>
                  </a:cxn>
                  <a:cxn ang="0">
                    <a:pos x="214" y="364"/>
                  </a:cxn>
                  <a:cxn ang="0">
                    <a:pos x="254" y="226"/>
                  </a:cxn>
                  <a:cxn ang="0">
                    <a:pos x="304" y="188"/>
                  </a:cxn>
                  <a:cxn ang="0">
                    <a:pos x="340" y="160"/>
                  </a:cxn>
                  <a:cxn ang="0">
                    <a:pos x="354" y="102"/>
                  </a:cxn>
                  <a:cxn ang="0">
                    <a:pos x="406" y="92"/>
                  </a:cxn>
                  <a:cxn ang="0">
                    <a:pos x="400" y="88"/>
                  </a:cxn>
                  <a:cxn ang="0">
                    <a:pos x="374" y="80"/>
                  </a:cxn>
                  <a:cxn ang="0">
                    <a:pos x="364" y="80"/>
                  </a:cxn>
                  <a:cxn ang="0">
                    <a:pos x="348" y="82"/>
                  </a:cxn>
                  <a:cxn ang="0">
                    <a:pos x="336" y="90"/>
                  </a:cxn>
                  <a:cxn ang="0">
                    <a:pos x="308" y="92"/>
                  </a:cxn>
                  <a:cxn ang="0">
                    <a:pos x="282" y="116"/>
                  </a:cxn>
                  <a:cxn ang="0">
                    <a:pos x="248" y="88"/>
                  </a:cxn>
                  <a:cxn ang="0">
                    <a:pos x="152" y="0"/>
                  </a:cxn>
                  <a:cxn ang="0">
                    <a:pos x="126" y="12"/>
                  </a:cxn>
                </a:cxnLst>
                <a:rect l="0" t="0" r="r" b="b"/>
                <a:pathLst>
                  <a:path w="406" h="412">
                    <a:moveTo>
                      <a:pt x="126" y="12"/>
                    </a:moveTo>
                    <a:lnTo>
                      <a:pt x="138" y="40"/>
                    </a:lnTo>
                    <a:lnTo>
                      <a:pt x="128" y="58"/>
                    </a:lnTo>
                    <a:lnTo>
                      <a:pt x="132" y="88"/>
                    </a:lnTo>
                    <a:lnTo>
                      <a:pt x="120" y="96"/>
                    </a:lnTo>
                    <a:lnTo>
                      <a:pt x="130" y="116"/>
                    </a:lnTo>
                    <a:lnTo>
                      <a:pt x="130" y="116"/>
                    </a:lnTo>
                    <a:lnTo>
                      <a:pt x="110" y="138"/>
                    </a:lnTo>
                    <a:lnTo>
                      <a:pt x="94" y="152"/>
                    </a:lnTo>
                    <a:lnTo>
                      <a:pt x="82" y="162"/>
                    </a:lnTo>
                    <a:lnTo>
                      <a:pt x="82" y="162"/>
                    </a:lnTo>
                    <a:lnTo>
                      <a:pt x="72" y="168"/>
                    </a:lnTo>
                    <a:lnTo>
                      <a:pt x="64" y="178"/>
                    </a:lnTo>
                    <a:lnTo>
                      <a:pt x="56" y="190"/>
                    </a:lnTo>
                    <a:lnTo>
                      <a:pt x="56" y="190"/>
                    </a:lnTo>
                    <a:lnTo>
                      <a:pt x="60" y="200"/>
                    </a:lnTo>
                    <a:lnTo>
                      <a:pt x="60" y="208"/>
                    </a:lnTo>
                    <a:lnTo>
                      <a:pt x="60" y="210"/>
                    </a:lnTo>
                    <a:lnTo>
                      <a:pt x="56" y="212"/>
                    </a:lnTo>
                    <a:lnTo>
                      <a:pt x="56" y="212"/>
                    </a:lnTo>
                    <a:lnTo>
                      <a:pt x="50" y="214"/>
                    </a:lnTo>
                    <a:lnTo>
                      <a:pt x="46" y="214"/>
                    </a:lnTo>
                    <a:lnTo>
                      <a:pt x="40" y="214"/>
                    </a:lnTo>
                    <a:lnTo>
                      <a:pt x="32" y="216"/>
                    </a:lnTo>
                    <a:lnTo>
                      <a:pt x="32" y="216"/>
                    </a:lnTo>
                    <a:lnTo>
                      <a:pt x="28" y="220"/>
                    </a:lnTo>
                    <a:lnTo>
                      <a:pt x="26" y="224"/>
                    </a:lnTo>
                    <a:lnTo>
                      <a:pt x="26" y="238"/>
                    </a:lnTo>
                    <a:lnTo>
                      <a:pt x="28" y="250"/>
                    </a:lnTo>
                    <a:lnTo>
                      <a:pt x="30" y="254"/>
                    </a:lnTo>
                    <a:lnTo>
                      <a:pt x="0" y="282"/>
                    </a:lnTo>
                    <a:lnTo>
                      <a:pt x="0" y="314"/>
                    </a:lnTo>
                    <a:lnTo>
                      <a:pt x="38" y="368"/>
                    </a:lnTo>
                    <a:lnTo>
                      <a:pt x="54" y="376"/>
                    </a:lnTo>
                    <a:lnTo>
                      <a:pt x="64" y="388"/>
                    </a:lnTo>
                    <a:lnTo>
                      <a:pt x="84" y="408"/>
                    </a:lnTo>
                    <a:lnTo>
                      <a:pt x="108" y="412"/>
                    </a:lnTo>
                    <a:lnTo>
                      <a:pt x="130" y="390"/>
                    </a:lnTo>
                    <a:lnTo>
                      <a:pt x="144" y="404"/>
                    </a:lnTo>
                    <a:lnTo>
                      <a:pt x="166" y="390"/>
                    </a:lnTo>
                    <a:lnTo>
                      <a:pt x="176" y="376"/>
                    </a:lnTo>
                    <a:lnTo>
                      <a:pt x="214" y="364"/>
                    </a:lnTo>
                    <a:lnTo>
                      <a:pt x="248" y="262"/>
                    </a:lnTo>
                    <a:lnTo>
                      <a:pt x="254" y="226"/>
                    </a:lnTo>
                    <a:lnTo>
                      <a:pt x="284" y="236"/>
                    </a:lnTo>
                    <a:lnTo>
                      <a:pt x="304" y="188"/>
                    </a:lnTo>
                    <a:lnTo>
                      <a:pt x="320" y="180"/>
                    </a:lnTo>
                    <a:lnTo>
                      <a:pt x="340" y="160"/>
                    </a:lnTo>
                    <a:lnTo>
                      <a:pt x="352" y="136"/>
                    </a:lnTo>
                    <a:lnTo>
                      <a:pt x="354" y="102"/>
                    </a:lnTo>
                    <a:lnTo>
                      <a:pt x="402" y="128"/>
                    </a:lnTo>
                    <a:lnTo>
                      <a:pt x="406" y="92"/>
                    </a:lnTo>
                    <a:lnTo>
                      <a:pt x="406" y="92"/>
                    </a:lnTo>
                    <a:lnTo>
                      <a:pt x="400" y="88"/>
                    </a:lnTo>
                    <a:lnTo>
                      <a:pt x="390" y="84"/>
                    </a:lnTo>
                    <a:lnTo>
                      <a:pt x="374" y="80"/>
                    </a:lnTo>
                    <a:lnTo>
                      <a:pt x="374" y="80"/>
                    </a:lnTo>
                    <a:lnTo>
                      <a:pt x="364" y="80"/>
                    </a:lnTo>
                    <a:lnTo>
                      <a:pt x="356" y="80"/>
                    </a:lnTo>
                    <a:lnTo>
                      <a:pt x="348" y="82"/>
                    </a:lnTo>
                    <a:lnTo>
                      <a:pt x="344" y="84"/>
                    </a:lnTo>
                    <a:lnTo>
                      <a:pt x="336" y="90"/>
                    </a:lnTo>
                    <a:lnTo>
                      <a:pt x="332" y="92"/>
                    </a:lnTo>
                    <a:lnTo>
                      <a:pt x="308" y="92"/>
                    </a:lnTo>
                    <a:lnTo>
                      <a:pt x="300" y="106"/>
                    </a:lnTo>
                    <a:lnTo>
                      <a:pt x="282" y="116"/>
                    </a:lnTo>
                    <a:lnTo>
                      <a:pt x="254" y="150"/>
                    </a:lnTo>
                    <a:lnTo>
                      <a:pt x="248" y="88"/>
                    </a:lnTo>
                    <a:lnTo>
                      <a:pt x="162" y="104"/>
                    </a:lnTo>
                    <a:lnTo>
                      <a:pt x="152" y="0"/>
                    </a:lnTo>
                    <a:lnTo>
                      <a:pt x="138" y="0"/>
                    </a:lnTo>
                    <a:lnTo>
                      <a:pt x="126" y="12"/>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72" name="Freeform 12">
                <a:extLst>
                  <a:ext uri="{FF2B5EF4-FFF2-40B4-BE49-F238E27FC236}">
                    <a16:creationId xmlns:a16="http://schemas.microsoft.com/office/drawing/2014/main" id="{4DDED4F3-419C-A647-8250-FC7388DF6EBF}"/>
                  </a:ext>
                </a:extLst>
              </p:cNvPr>
              <p:cNvSpPr>
                <a:spLocks/>
              </p:cNvSpPr>
              <p:nvPr>
                <p:custDataLst>
                  <p:tags r:id="rId107"/>
                </p:custDataLst>
              </p:nvPr>
            </p:nvSpPr>
            <p:spPr bwMode="auto">
              <a:xfrm>
                <a:off x="4260192" y="3767593"/>
                <a:ext cx="985245" cy="521601"/>
              </a:xfrm>
              <a:custGeom>
                <a:avLst/>
                <a:gdLst/>
                <a:ahLst/>
                <a:cxnLst>
                  <a:cxn ang="0">
                    <a:pos x="98" y="0"/>
                  </a:cxn>
                  <a:cxn ang="0">
                    <a:pos x="4" y="2"/>
                  </a:cxn>
                  <a:cxn ang="0">
                    <a:pos x="0" y="60"/>
                  </a:cxn>
                  <a:cxn ang="0">
                    <a:pos x="274" y="80"/>
                  </a:cxn>
                  <a:cxn ang="0">
                    <a:pos x="260" y="294"/>
                  </a:cxn>
                  <a:cxn ang="0">
                    <a:pos x="260" y="294"/>
                  </a:cxn>
                  <a:cxn ang="0">
                    <a:pos x="270" y="300"/>
                  </a:cxn>
                  <a:cxn ang="0">
                    <a:pos x="278" y="306"/>
                  </a:cxn>
                  <a:cxn ang="0">
                    <a:pos x="284" y="316"/>
                  </a:cxn>
                  <a:cxn ang="0">
                    <a:pos x="284" y="316"/>
                  </a:cxn>
                  <a:cxn ang="0">
                    <a:pos x="288" y="318"/>
                  </a:cxn>
                  <a:cxn ang="0">
                    <a:pos x="294" y="322"/>
                  </a:cxn>
                  <a:cxn ang="0">
                    <a:pos x="310" y="322"/>
                  </a:cxn>
                  <a:cxn ang="0">
                    <a:pos x="330" y="322"/>
                  </a:cxn>
                  <a:cxn ang="0">
                    <a:pos x="332" y="348"/>
                  </a:cxn>
                  <a:cxn ang="0">
                    <a:pos x="332" y="348"/>
                  </a:cxn>
                  <a:cxn ang="0">
                    <a:pos x="344" y="348"/>
                  </a:cxn>
                  <a:cxn ang="0">
                    <a:pos x="356" y="348"/>
                  </a:cxn>
                  <a:cxn ang="0">
                    <a:pos x="368" y="352"/>
                  </a:cxn>
                  <a:cxn ang="0">
                    <a:pos x="368" y="352"/>
                  </a:cxn>
                  <a:cxn ang="0">
                    <a:pos x="412" y="366"/>
                  </a:cxn>
                  <a:cxn ang="0">
                    <a:pos x="438" y="360"/>
                  </a:cxn>
                  <a:cxn ang="0">
                    <a:pos x="438" y="360"/>
                  </a:cxn>
                  <a:cxn ang="0">
                    <a:pos x="438" y="362"/>
                  </a:cxn>
                  <a:cxn ang="0">
                    <a:pos x="436" y="364"/>
                  </a:cxn>
                  <a:cxn ang="0">
                    <a:pos x="438" y="370"/>
                  </a:cxn>
                  <a:cxn ang="0">
                    <a:pos x="444" y="378"/>
                  </a:cxn>
                  <a:cxn ang="0">
                    <a:pos x="444" y="378"/>
                  </a:cxn>
                  <a:cxn ang="0">
                    <a:pos x="454" y="386"/>
                  </a:cxn>
                  <a:cxn ang="0">
                    <a:pos x="460" y="390"/>
                  </a:cxn>
                  <a:cxn ang="0">
                    <a:pos x="468" y="394"/>
                  </a:cxn>
                  <a:cxn ang="0">
                    <a:pos x="486" y="382"/>
                  </a:cxn>
                  <a:cxn ang="0">
                    <a:pos x="486" y="382"/>
                  </a:cxn>
                  <a:cxn ang="0">
                    <a:pos x="506" y="386"/>
                  </a:cxn>
                  <a:cxn ang="0">
                    <a:pos x="520" y="392"/>
                  </a:cxn>
                  <a:cxn ang="0">
                    <a:pos x="532" y="396"/>
                  </a:cxn>
                  <a:cxn ang="0">
                    <a:pos x="532" y="396"/>
                  </a:cxn>
                  <a:cxn ang="0">
                    <a:pos x="536" y="398"/>
                  </a:cxn>
                  <a:cxn ang="0">
                    <a:pos x="540" y="398"/>
                  </a:cxn>
                  <a:cxn ang="0">
                    <a:pos x="550" y="394"/>
                  </a:cxn>
                  <a:cxn ang="0">
                    <a:pos x="562" y="386"/>
                  </a:cxn>
                  <a:cxn ang="0">
                    <a:pos x="608" y="402"/>
                  </a:cxn>
                  <a:cxn ang="0">
                    <a:pos x="656" y="392"/>
                  </a:cxn>
                  <a:cxn ang="0">
                    <a:pos x="692" y="380"/>
                  </a:cxn>
                  <a:cxn ang="0">
                    <a:pos x="704" y="392"/>
                  </a:cxn>
                  <a:cxn ang="0">
                    <a:pos x="722" y="378"/>
                  </a:cxn>
                  <a:cxn ang="0">
                    <a:pos x="760" y="414"/>
                  </a:cxn>
                  <a:cxn ang="0">
                    <a:pos x="782" y="410"/>
                  </a:cxn>
                  <a:cxn ang="0">
                    <a:pos x="774" y="30"/>
                  </a:cxn>
                  <a:cxn ang="0">
                    <a:pos x="98" y="0"/>
                  </a:cxn>
                </a:cxnLst>
                <a:rect l="0" t="0" r="r" b="b"/>
                <a:pathLst>
                  <a:path w="782" h="414">
                    <a:moveTo>
                      <a:pt x="98" y="0"/>
                    </a:moveTo>
                    <a:lnTo>
                      <a:pt x="4" y="2"/>
                    </a:lnTo>
                    <a:lnTo>
                      <a:pt x="0" y="60"/>
                    </a:lnTo>
                    <a:lnTo>
                      <a:pt x="274" y="80"/>
                    </a:lnTo>
                    <a:lnTo>
                      <a:pt x="260" y="294"/>
                    </a:lnTo>
                    <a:lnTo>
                      <a:pt x="260" y="294"/>
                    </a:lnTo>
                    <a:lnTo>
                      <a:pt x="270" y="300"/>
                    </a:lnTo>
                    <a:lnTo>
                      <a:pt x="278" y="306"/>
                    </a:lnTo>
                    <a:lnTo>
                      <a:pt x="284" y="316"/>
                    </a:lnTo>
                    <a:lnTo>
                      <a:pt x="284" y="316"/>
                    </a:lnTo>
                    <a:lnTo>
                      <a:pt x="288" y="318"/>
                    </a:lnTo>
                    <a:lnTo>
                      <a:pt x="294" y="322"/>
                    </a:lnTo>
                    <a:lnTo>
                      <a:pt x="310" y="322"/>
                    </a:lnTo>
                    <a:lnTo>
                      <a:pt x="330" y="322"/>
                    </a:lnTo>
                    <a:lnTo>
                      <a:pt x="332" y="348"/>
                    </a:lnTo>
                    <a:lnTo>
                      <a:pt x="332" y="348"/>
                    </a:lnTo>
                    <a:lnTo>
                      <a:pt x="344" y="348"/>
                    </a:lnTo>
                    <a:lnTo>
                      <a:pt x="356" y="348"/>
                    </a:lnTo>
                    <a:lnTo>
                      <a:pt x="368" y="352"/>
                    </a:lnTo>
                    <a:lnTo>
                      <a:pt x="368" y="352"/>
                    </a:lnTo>
                    <a:lnTo>
                      <a:pt x="412" y="366"/>
                    </a:lnTo>
                    <a:lnTo>
                      <a:pt x="438" y="360"/>
                    </a:lnTo>
                    <a:lnTo>
                      <a:pt x="438" y="360"/>
                    </a:lnTo>
                    <a:lnTo>
                      <a:pt x="438" y="362"/>
                    </a:lnTo>
                    <a:lnTo>
                      <a:pt x="436" y="364"/>
                    </a:lnTo>
                    <a:lnTo>
                      <a:pt x="438" y="370"/>
                    </a:lnTo>
                    <a:lnTo>
                      <a:pt x="444" y="378"/>
                    </a:lnTo>
                    <a:lnTo>
                      <a:pt x="444" y="378"/>
                    </a:lnTo>
                    <a:lnTo>
                      <a:pt x="454" y="386"/>
                    </a:lnTo>
                    <a:lnTo>
                      <a:pt x="460" y="390"/>
                    </a:lnTo>
                    <a:lnTo>
                      <a:pt x="468" y="394"/>
                    </a:lnTo>
                    <a:lnTo>
                      <a:pt x="486" y="382"/>
                    </a:lnTo>
                    <a:lnTo>
                      <a:pt x="486" y="382"/>
                    </a:lnTo>
                    <a:lnTo>
                      <a:pt x="506" y="386"/>
                    </a:lnTo>
                    <a:lnTo>
                      <a:pt x="520" y="392"/>
                    </a:lnTo>
                    <a:lnTo>
                      <a:pt x="532" y="396"/>
                    </a:lnTo>
                    <a:lnTo>
                      <a:pt x="532" y="396"/>
                    </a:lnTo>
                    <a:lnTo>
                      <a:pt x="536" y="398"/>
                    </a:lnTo>
                    <a:lnTo>
                      <a:pt x="540" y="398"/>
                    </a:lnTo>
                    <a:lnTo>
                      <a:pt x="550" y="394"/>
                    </a:lnTo>
                    <a:lnTo>
                      <a:pt x="562" y="386"/>
                    </a:lnTo>
                    <a:lnTo>
                      <a:pt x="608" y="402"/>
                    </a:lnTo>
                    <a:lnTo>
                      <a:pt x="656" y="392"/>
                    </a:lnTo>
                    <a:lnTo>
                      <a:pt x="692" y="380"/>
                    </a:lnTo>
                    <a:lnTo>
                      <a:pt x="704" y="392"/>
                    </a:lnTo>
                    <a:lnTo>
                      <a:pt x="722" y="378"/>
                    </a:lnTo>
                    <a:lnTo>
                      <a:pt x="760" y="414"/>
                    </a:lnTo>
                    <a:lnTo>
                      <a:pt x="782" y="410"/>
                    </a:lnTo>
                    <a:lnTo>
                      <a:pt x="774" y="30"/>
                    </a:lnTo>
                    <a:lnTo>
                      <a:pt x="98" y="0"/>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73" name="Freeform 13">
                <a:extLst>
                  <a:ext uri="{FF2B5EF4-FFF2-40B4-BE49-F238E27FC236}">
                    <a16:creationId xmlns:a16="http://schemas.microsoft.com/office/drawing/2014/main" id="{F93DD4D6-4435-504F-96AA-392963F6BE97}"/>
                  </a:ext>
                </a:extLst>
              </p:cNvPr>
              <p:cNvSpPr>
                <a:spLocks/>
              </p:cNvSpPr>
              <p:nvPr>
                <p:custDataLst>
                  <p:tags r:id="rId108"/>
                </p:custDataLst>
              </p:nvPr>
            </p:nvSpPr>
            <p:spPr bwMode="auto">
              <a:xfrm>
                <a:off x="3443774" y="2482491"/>
                <a:ext cx="821458" cy="677829"/>
              </a:xfrm>
              <a:custGeom>
                <a:avLst/>
                <a:gdLst/>
                <a:ahLst/>
                <a:cxnLst>
                  <a:cxn ang="0">
                    <a:pos x="606" y="538"/>
                  </a:cxn>
                  <a:cxn ang="0">
                    <a:pos x="652" y="82"/>
                  </a:cxn>
                  <a:cxn ang="0">
                    <a:pos x="88" y="0"/>
                  </a:cxn>
                  <a:cxn ang="0">
                    <a:pos x="24" y="346"/>
                  </a:cxn>
                  <a:cxn ang="0">
                    <a:pos x="0" y="466"/>
                  </a:cxn>
                  <a:cxn ang="0">
                    <a:pos x="606" y="538"/>
                  </a:cxn>
                </a:cxnLst>
                <a:rect l="0" t="0" r="r" b="b"/>
                <a:pathLst>
                  <a:path w="652" h="538">
                    <a:moveTo>
                      <a:pt x="606" y="538"/>
                    </a:moveTo>
                    <a:lnTo>
                      <a:pt x="652" y="82"/>
                    </a:lnTo>
                    <a:lnTo>
                      <a:pt x="88" y="0"/>
                    </a:lnTo>
                    <a:lnTo>
                      <a:pt x="24" y="346"/>
                    </a:lnTo>
                    <a:lnTo>
                      <a:pt x="0" y="466"/>
                    </a:lnTo>
                    <a:lnTo>
                      <a:pt x="606" y="538"/>
                    </a:lnTo>
                    <a:close/>
                  </a:path>
                </a:pathLst>
              </a:custGeom>
              <a:solidFill>
                <a:schemeClr val="accent6">
                  <a:lumMod val="40000"/>
                  <a:lumOff val="60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74" name="Freeform 14">
                <a:extLst>
                  <a:ext uri="{FF2B5EF4-FFF2-40B4-BE49-F238E27FC236}">
                    <a16:creationId xmlns:a16="http://schemas.microsoft.com/office/drawing/2014/main" id="{603B25E3-337A-1F42-8BDB-1A727482EF57}"/>
                  </a:ext>
                </a:extLst>
              </p:cNvPr>
              <p:cNvSpPr>
                <a:spLocks/>
              </p:cNvSpPr>
              <p:nvPr>
                <p:custDataLst>
                  <p:tags r:id="rId109"/>
                </p:custDataLst>
              </p:nvPr>
            </p:nvSpPr>
            <p:spPr bwMode="auto">
              <a:xfrm>
                <a:off x="3448814" y="3681920"/>
                <a:ext cx="816418" cy="841616"/>
              </a:xfrm>
              <a:custGeom>
                <a:avLst/>
                <a:gdLst/>
                <a:ahLst/>
                <a:cxnLst>
                  <a:cxn ang="0">
                    <a:pos x="96" y="0"/>
                  </a:cxn>
                  <a:cxn ang="0">
                    <a:pos x="0" y="656"/>
                  </a:cxn>
                  <a:cxn ang="0">
                    <a:pos x="82" y="668"/>
                  </a:cxn>
                  <a:cxn ang="0">
                    <a:pos x="94" y="614"/>
                  </a:cxn>
                  <a:cxn ang="0">
                    <a:pos x="94" y="614"/>
                  </a:cxn>
                  <a:cxn ang="0">
                    <a:pos x="130" y="618"/>
                  </a:cxn>
                  <a:cxn ang="0">
                    <a:pos x="168" y="622"/>
                  </a:cxn>
                  <a:cxn ang="0">
                    <a:pos x="208" y="628"/>
                  </a:cxn>
                  <a:cxn ang="0">
                    <a:pos x="226" y="632"/>
                  </a:cxn>
                  <a:cxn ang="0">
                    <a:pos x="244" y="638"/>
                  </a:cxn>
                  <a:cxn ang="0">
                    <a:pos x="248" y="608"/>
                  </a:cxn>
                  <a:cxn ang="0">
                    <a:pos x="594" y="650"/>
                  </a:cxn>
                  <a:cxn ang="0">
                    <a:pos x="632" y="128"/>
                  </a:cxn>
                  <a:cxn ang="0">
                    <a:pos x="644" y="128"/>
                  </a:cxn>
                  <a:cxn ang="0">
                    <a:pos x="648" y="70"/>
                  </a:cxn>
                  <a:cxn ang="0">
                    <a:pos x="96" y="0"/>
                  </a:cxn>
                </a:cxnLst>
                <a:rect l="0" t="0" r="r" b="b"/>
                <a:pathLst>
                  <a:path w="648" h="668">
                    <a:moveTo>
                      <a:pt x="96" y="0"/>
                    </a:moveTo>
                    <a:lnTo>
                      <a:pt x="0" y="656"/>
                    </a:lnTo>
                    <a:lnTo>
                      <a:pt x="82" y="668"/>
                    </a:lnTo>
                    <a:lnTo>
                      <a:pt x="94" y="614"/>
                    </a:lnTo>
                    <a:lnTo>
                      <a:pt x="94" y="614"/>
                    </a:lnTo>
                    <a:lnTo>
                      <a:pt x="130" y="618"/>
                    </a:lnTo>
                    <a:lnTo>
                      <a:pt x="168" y="622"/>
                    </a:lnTo>
                    <a:lnTo>
                      <a:pt x="208" y="628"/>
                    </a:lnTo>
                    <a:lnTo>
                      <a:pt x="226" y="632"/>
                    </a:lnTo>
                    <a:lnTo>
                      <a:pt x="244" y="638"/>
                    </a:lnTo>
                    <a:lnTo>
                      <a:pt x="248" y="608"/>
                    </a:lnTo>
                    <a:lnTo>
                      <a:pt x="594" y="650"/>
                    </a:lnTo>
                    <a:lnTo>
                      <a:pt x="632" y="128"/>
                    </a:lnTo>
                    <a:lnTo>
                      <a:pt x="644" y="128"/>
                    </a:lnTo>
                    <a:lnTo>
                      <a:pt x="648" y="70"/>
                    </a:lnTo>
                    <a:lnTo>
                      <a:pt x="96" y="0"/>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75" name="Freeform 15">
                <a:extLst>
                  <a:ext uri="{FF2B5EF4-FFF2-40B4-BE49-F238E27FC236}">
                    <a16:creationId xmlns:a16="http://schemas.microsoft.com/office/drawing/2014/main" id="{9ED6131B-9A85-014F-A2F6-DDC07F71E2D0}"/>
                  </a:ext>
                </a:extLst>
              </p:cNvPr>
              <p:cNvSpPr>
                <a:spLocks/>
              </p:cNvSpPr>
              <p:nvPr>
                <p:custDataLst>
                  <p:tags r:id="rId110"/>
                </p:custDataLst>
              </p:nvPr>
            </p:nvSpPr>
            <p:spPr bwMode="auto">
              <a:xfrm>
                <a:off x="3007847" y="2852903"/>
                <a:ext cx="650111" cy="829017"/>
              </a:xfrm>
              <a:custGeom>
                <a:avLst/>
                <a:gdLst/>
                <a:ahLst/>
                <a:cxnLst>
                  <a:cxn ang="0">
                    <a:pos x="346" y="172"/>
                  </a:cxn>
                  <a:cxn ang="0">
                    <a:pos x="370" y="52"/>
                  </a:cxn>
                  <a:cxn ang="0">
                    <a:pos x="124" y="0"/>
                  </a:cxn>
                  <a:cxn ang="0">
                    <a:pos x="124" y="0"/>
                  </a:cxn>
                  <a:cxn ang="0">
                    <a:pos x="66" y="270"/>
                  </a:cxn>
                  <a:cxn ang="0">
                    <a:pos x="0" y="580"/>
                  </a:cxn>
                  <a:cxn ang="0">
                    <a:pos x="446" y="658"/>
                  </a:cxn>
                  <a:cxn ang="0">
                    <a:pos x="446" y="658"/>
                  </a:cxn>
                  <a:cxn ang="0">
                    <a:pos x="516" y="192"/>
                  </a:cxn>
                  <a:cxn ang="0">
                    <a:pos x="346" y="172"/>
                  </a:cxn>
                </a:cxnLst>
                <a:rect l="0" t="0" r="r" b="b"/>
                <a:pathLst>
                  <a:path w="516" h="658">
                    <a:moveTo>
                      <a:pt x="346" y="172"/>
                    </a:moveTo>
                    <a:lnTo>
                      <a:pt x="370" y="52"/>
                    </a:lnTo>
                    <a:lnTo>
                      <a:pt x="124" y="0"/>
                    </a:lnTo>
                    <a:lnTo>
                      <a:pt x="124" y="0"/>
                    </a:lnTo>
                    <a:lnTo>
                      <a:pt x="66" y="270"/>
                    </a:lnTo>
                    <a:lnTo>
                      <a:pt x="0" y="580"/>
                    </a:lnTo>
                    <a:lnTo>
                      <a:pt x="446" y="658"/>
                    </a:lnTo>
                    <a:lnTo>
                      <a:pt x="446" y="658"/>
                    </a:lnTo>
                    <a:lnTo>
                      <a:pt x="516" y="192"/>
                    </a:lnTo>
                    <a:lnTo>
                      <a:pt x="346" y="172"/>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76" name="Freeform 16">
                <a:extLst>
                  <a:ext uri="{FF2B5EF4-FFF2-40B4-BE49-F238E27FC236}">
                    <a16:creationId xmlns:a16="http://schemas.microsoft.com/office/drawing/2014/main" id="{AAE6A2FF-515A-404B-8269-C7EB107E7543}"/>
                  </a:ext>
                </a:extLst>
              </p:cNvPr>
              <p:cNvSpPr>
                <a:spLocks/>
              </p:cNvSpPr>
              <p:nvPr>
                <p:custDataLst>
                  <p:tags r:id="rId111"/>
                </p:custDataLst>
              </p:nvPr>
            </p:nvSpPr>
            <p:spPr bwMode="auto">
              <a:xfrm>
                <a:off x="3569765" y="3094804"/>
                <a:ext cx="851696" cy="675309"/>
              </a:xfrm>
              <a:custGeom>
                <a:avLst/>
                <a:gdLst/>
                <a:ahLst/>
                <a:cxnLst>
                  <a:cxn ang="0">
                    <a:pos x="506" y="52"/>
                  </a:cxn>
                  <a:cxn ang="0">
                    <a:pos x="70" y="0"/>
                  </a:cxn>
                  <a:cxn ang="0">
                    <a:pos x="0" y="466"/>
                  </a:cxn>
                  <a:cxn ang="0">
                    <a:pos x="552" y="536"/>
                  </a:cxn>
                  <a:cxn ang="0">
                    <a:pos x="646" y="534"/>
                  </a:cxn>
                  <a:cxn ang="0">
                    <a:pos x="676" y="78"/>
                  </a:cxn>
                  <a:cxn ang="0">
                    <a:pos x="506" y="52"/>
                  </a:cxn>
                </a:cxnLst>
                <a:rect l="0" t="0" r="r" b="b"/>
                <a:pathLst>
                  <a:path w="676" h="536">
                    <a:moveTo>
                      <a:pt x="506" y="52"/>
                    </a:moveTo>
                    <a:lnTo>
                      <a:pt x="70" y="0"/>
                    </a:lnTo>
                    <a:lnTo>
                      <a:pt x="0" y="466"/>
                    </a:lnTo>
                    <a:lnTo>
                      <a:pt x="552" y="536"/>
                    </a:lnTo>
                    <a:lnTo>
                      <a:pt x="646" y="534"/>
                    </a:lnTo>
                    <a:lnTo>
                      <a:pt x="676" y="78"/>
                    </a:lnTo>
                    <a:lnTo>
                      <a:pt x="506" y="52"/>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77" name="Freeform 17">
                <a:extLst>
                  <a:ext uri="{FF2B5EF4-FFF2-40B4-BE49-F238E27FC236}">
                    <a16:creationId xmlns:a16="http://schemas.microsoft.com/office/drawing/2014/main" id="{080AB24C-A650-7341-90F3-CC9536CB7E8B}"/>
                  </a:ext>
                </a:extLst>
              </p:cNvPr>
              <p:cNvSpPr>
                <a:spLocks/>
              </p:cNvSpPr>
              <p:nvPr>
                <p:custDataLst>
                  <p:tags r:id="rId112"/>
                </p:custDataLst>
              </p:nvPr>
            </p:nvSpPr>
            <p:spPr bwMode="auto">
              <a:xfrm>
                <a:off x="2123394" y="1963410"/>
                <a:ext cx="909651" cy="808859"/>
              </a:xfrm>
              <a:custGeom>
                <a:avLst/>
                <a:gdLst/>
                <a:ahLst/>
                <a:cxnLst>
                  <a:cxn ang="0">
                    <a:pos x="500" y="136"/>
                  </a:cxn>
                  <a:cxn ang="0">
                    <a:pos x="474" y="138"/>
                  </a:cxn>
                  <a:cxn ang="0">
                    <a:pos x="416" y="126"/>
                  </a:cxn>
                  <a:cxn ang="0">
                    <a:pos x="362" y="136"/>
                  </a:cxn>
                  <a:cxn ang="0">
                    <a:pos x="328" y="116"/>
                  </a:cxn>
                  <a:cxn ang="0">
                    <a:pos x="316" y="112"/>
                  </a:cxn>
                  <a:cxn ang="0">
                    <a:pos x="290" y="108"/>
                  </a:cxn>
                  <a:cxn ang="0">
                    <a:pos x="274" y="104"/>
                  </a:cxn>
                  <a:cxn ang="0">
                    <a:pos x="260" y="92"/>
                  </a:cxn>
                  <a:cxn ang="0">
                    <a:pos x="252" y="74"/>
                  </a:cxn>
                  <a:cxn ang="0">
                    <a:pos x="244" y="34"/>
                  </a:cxn>
                  <a:cxn ang="0">
                    <a:pos x="242" y="30"/>
                  </a:cxn>
                  <a:cxn ang="0">
                    <a:pos x="222" y="16"/>
                  </a:cxn>
                  <a:cxn ang="0">
                    <a:pos x="180" y="0"/>
                  </a:cxn>
                  <a:cxn ang="0">
                    <a:pos x="174" y="24"/>
                  </a:cxn>
                  <a:cxn ang="0">
                    <a:pos x="162" y="60"/>
                  </a:cxn>
                  <a:cxn ang="0">
                    <a:pos x="118" y="170"/>
                  </a:cxn>
                  <a:cxn ang="0">
                    <a:pos x="102" y="204"/>
                  </a:cxn>
                  <a:cxn ang="0">
                    <a:pos x="70" y="272"/>
                  </a:cxn>
                  <a:cxn ang="0">
                    <a:pos x="60" y="308"/>
                  </a:cxn>
                  <a:cxn ang="0">
                    <a:pos x="50" y="310"/>
                  </a:cxn>
                  <a:cxn ang="0">
                    <a:pos x="36" y="316"/>
                  </a:cxn>
                  <a:cxn ang="0">
                    <a:pos x="24" y="330"/>
                  </a:cxn>
                  <a:cxn ang="0">
                    <a:pos x="12" y="358"/>
                  </a:cxn>
                  <a:cxn ang="0">
                    <a:pos x="4" y="404"/>
                  </a:cxn>
                  <a:cxn ang="0">
                    <a:pos x="330" y="580"/>
                  </a:cxn>
                  <a:cxn ang="0">
                    <a:pos x="618" y="458"/>
                  </a:cxn>
                  <a:cxn ang="0">
                    <a:pos x="626" y="442"/>
                  </a:cxn>
                  <a:cxn ang="0">
                    <a:pos x="640" y="406"/>
                  </a:cxn>
                  <a:cxn ang="0">
                    <a:pos x="640" y="388"/>
                  </a:cxn>
                  <a:cxn ang="0">
                    <a:pos x="636" y="374"/>
                  </a:cxn>
                  <a:cxn ang="0">
                    <a:pos x="624" y="358"/>
                  </a:cxn>
                  <a:cxn ang="0">
                    <a:pos x="700" y="282"/>
                  </a:cxn>
                  <a:cxn ang="0">
                    <a:pos x="720" y="234"/>
                  </a:cxn>
                  <a:cxn ang="0">
                    <a:pos x="722" y="226"/>
                  </a:cxn>
                  <a:cxn ang="0">
                    <a:pos x="714" y="206"/>
                  </a:cxn>
                  <a:cxn ang="0">
                    <a:pos x="548" y="142"/>
                  </a:cxn>
                </a:cxnLst>
                <a:rect l="0" t="0" r="r" b="b"/>
                <a:pathLst>
                  <a:path w="722" h="642">
                    <a:moveTo>
                      <a:pt x="530" y="142"/>
                    </a:moveTo>
                    <a:lnTo>
                      <a:pt x="500" y="136"/>
                    </a:lnTo>
                    <a:lnTo>
                      <a:pt x="486" y="144"/>
                    </a:lnTo>
                    <a:lnTo>
                      <a:pt x="474" y="138"/>
                    </a:lnTo>
                    <a:lnTo>
                      <a:pt x="428" y="142"/>
                    </a:lnTo>
                    <a:lnTo>
                      <a:pt x="416" y="126"/>
                    </a:lnTo>
                    <a:lnTo>
                      <a:pt x="362" y="136"/>
                    </a:lnTo>
                    <a:lnTo>
                      <a:pt x="362" y="136"/>
                    </a:lnTo>
                    <a:lnTo>
                      <a:pt x="342" y="124"/>
                    </a:lnTo>
                    <a:lnTo>
                      <a:pt x="328" y="116"/>
                    </a:lnTo>
                    <a:lnTo>
                      <a:pt x="316" y="112"/>
                    </a:lnTo>
                    <a:lnTo>
                      <a:pt x="316" y="112"/>
                    </a:lnTo>
                    <a:lnTo>
                      <a:pt x="300" y="112"/>
                    </a:lnTo>
                    <a:lnTo>
                      <a:pt x="290" y="108"/>
                    </a:lnTo>
                    <a:lnTo>
                      <a:pt x="274" y="104"/>
                    </a:lnTo>
                    <a:lnTo>
                      <a:pt x="274" y="104"/>
                    </a:lnTo>
                    <a:lnTo>
                      <a:pt x="266" y="98"/>
                    </a:lnTo>
                    <a:lnTo>
                      <a:pt x="260" y="92"/>
                    </a:lnTo>
                    <a:lnTo>
                      <a:pt x="254" y="82"/>
                    </a:lnTo>
                    <a:lnTo>
                      <a:pt x="252" y="74"/>
                    </a:lnTo>
                    <a:lnTo>
                      <a:pt x="246" y="52"/>
                    </a:lnTo>
                    <a:lnTo>
                      <a:pt x="244" y="34"/>
                    </a:lnTo>
                    <a:lnTo>
                      <a:pt x="244" y="34"/>
                    </a:lnTo>
                    <a:lnTo>
                      <a:pt x="242" y="30"/>
                    </a:lnTo>
                    <a:lnTo>
                      <a:pt x="236" y="24"/>
                    </a:lnTo>
                    <a:lnTo>
                      <a:pt x="222" y="16"/>
                    </a:lnTo>
                    <a:lnTo>
                      <a:pt x="202" y="6"/>
                    </a:lnTo>
                    <a:lnTo>
                      <a:pt x="180" y="0"/>
                    </a:lnTo>
                    <a:lnTo>
                      <a:pt x="180" y="0"/>
                    </a:lnTo>
                    <a:lnTo>
                      <a:pt x="174" y="24"/>
                    </a:lnTo>
                    <a:lnTo>
                      <a:pt x="174" y="24"/>
                    </a:lnTo>
                    <a:lnTo>
                      <a:pt x="162" y="60"/>
                    </a:lnTo>
                    <a:lnTo>
                      <a:pt x="148" y="98"/>
                    </a:lnTo>
                    <a:lnTo>
                      <a:pt x="118" y="170"/>
                    </a:lnTo>
                    <a:lnTo>
                      <a:pt x="118" y="170"/>
                    </a:lnTo>
                    <a:lnTo>
                      <a:pt x="102" y="204"/>
                    </a:lnTo>
                    <a:lnTo>
                      <a:pt x="86" y="238"/>
                    </a:lnTo>
                    <a:lnTo>
                      <a:pt x="70" y="272"/>
                    </a:lnTo>
                    <a:lnTo>
                      <a:pt x="64" y="290"/>
                    </a:lnTo>
                    <a:lnTo>
                      <a:pt x="60" y="308"/>
                    </a:lnTo>
                    <a:lnTo>
                      <a:pt x="60" y="308"/>
                    </a:lnTo>
                    <a:lnTo>
                      <a:pt x="50" y="310"/>
                    </a:lnTo>
                    <a:lnTo>
                      <a:pt x="42" y="312"/>
                    </a:lnTo>
                    <a:lnTo>
                      <a:pt x="36" y="316"/>
                    </a:lnTo>
                    <a:lnTo>
                      <a:pt x="30" y="322"/>
                    </a:lnTo>
                    <a:lnTo>
                      <a:pt x="24" y="330"/>
                    </a:lnTo>
                    <a:lnTo>
                      <a:pt x="20" y="338"/>
                    </a:lnTo>
                    <a:lnTo>
                      <a:pt x="12" y="358"/>
                    </a:lnTo>
                    <a:lnTo>
                      <a:pt x="6" y="380"/>
                    </a:lnTo>
                    <a:lnTo>
                      <a:pt x="4" y="404"/>
                    </a:lnTo>
                    <a:lnTo>
                      <a:pt x="0" y="456"/>
                    </a:lnTo>
                    <a:lnTo>
                      <a:pt x="330" y="580"/>
                    </a:lnTo>
                    <a:lnTo>
                      <a:pt x="578" y="642"/>
                    </a:lnTo>
                    <a:lnTo>
                      <a:pt x="618" y="458"/>
                    </a:lnTo>
                    <a:lnTo>
                      <a:pt x="618" y="458"/>
                    </a:lnTo>
                    <a:lnTo>
                      <a:pt x="626" y="442"/>
                    </a:lnTo>
                    <a:lnTo>
                      <a:pt x="640" y="406"/>
                    </a:lnTo>
                    <a:lnTo>
                      <a:pt x="640" y="406"/>
                    </a:lnTo>
                    <a:lnTo>
                      <a:pt x="642" y="398"/>
                    </a:lnTo>
                    <a:lnTo>
                      <a:pt x="640" y="388"/>
                    </a:lnTo>
                    <a:lnTo>
                      <a:pt x="638" y="380"/>
                    </a:lnTo>
                    <a:lnTo>
                      <a:pt x="636" y="374"/>
                    </a:lnTo>
                    <a:lnTo>
                      <a:pt x="628" y="362"/>
                    </a:lnTo>
                    <a:lnTo>
                      <a:pt x="624" y="358"/>
                    </a:lnTo>
                    <a:lnTo>
                      <a:pt x="700" y="282"/>
                    </a:lnTo>
                    <a:lnTo>
                      <a:pt x="700" y="282"/>
                    </a:lnTo>
                    <a:lnTo>
                      <a:pt x="708" y="266"/>
                    </a:lnTo>
                    <a:lnTo>
                      <a:pt x="720" y="234"/>
                    </a:lnTo>
                    <a:lnTo>
                      <a:pt x="720" y="234"/>
                    </a:lnTo>
                    <a:lnTo>
                      <a:pt x="722" y="226"/>
                    </a:lnTo>
                    <a:lnTo>
                      <a:pt x="718" y="216"/>
                    </a:lnTo>
                    <a:lnTo>
                      <a:pt x="714" y="206"/>
                    </a:lnTo>
                    <a:lnTo>
                      <a:pt x="710" y="198"/>
                    </a:lnTo>
                    <a:lnTo>
                      <a:pt x="548" y="142"/>
                    </a:lnTo>
                    <a:lnTo>
                      <a:pt x="530" y="142"/>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78" name="Freeform 18">
                <a:extLst>
                  <a:ext uri="{FF2B5EF4-FFF2-40B4-BE49-F238E27FC236}">
                    <a16:creationId xmlns:a16="http://schemas.microsoft.com/office/drawing/2014/main" id="{0EAD72C7-4F6B-7A4B-BEA3-4F1EBBFEA779}"/>
                  </a:ext>
                </a:extLst>
              </p:cNvPr>
              <p:cNvSpPr>
                <a:spLocks/>
              </p:cNvSpPr>
              <p:nvPr>
                <p:custDataLst>
                  <p:tags r:id="rId113"/>
                </p:custDataLst>
              </p:nvPr>
            </p:nvSpPr>
            <p:spPr bwMode="auto">
              <a:xfrm>
                <a:off x="2350177" y="1605597"/>
                <a:ext cx="763502" cy="607274"/>
              </a:xfrm>
              <a:custGeom>
                <a:avLst/>
                <a:gdLst/>
                <a:ahLst/>
                <a:cxnLst>
                  <a:cxn ang="0">
                    <a:pos x="528" y="434"/>
                  </a:cxn>
                  <a:cxn ang="0">
                    <a:pos x="524" y="404"/>
                  </a:cxn>
                  <a:cxn ang="0">
                    <a:pos x="606" y="132"/>
                  </a:cxn>
                  <a:cxn ang="0">
                    <a:pos x="336" y="46"/>
                  </a:cxn>
                  <a:cxn ang="0">
                    <a:pos x="202" y="0"/>
                  </a:cxn>
                  <a:cxn ang="0">
                    <a:pos x="202" y="36"/>
                  </a:cxn>
                  <a:cxn ang="0">
                    <a:pos x="198" y="66"/>
                  </a:cxn>
                  <a:cxn ang="0">
                    <a:pos x="188" y="86"/>
                  </a:cxn>
                  <a:cxn ang="0">
                    <a:pos x="182" y="92"/>
                  </a:cxn>
                  <a:cxn ang="0">
                    <a:pos x="166" y="94"/>
                  </a:cxn>
                  <a:cxn ang="0">
                    <a:pos x="132" y="78"/>
                  </a:cxn>
                  <a:cxn ang="0">
                    <a:pos x="96" y="58"/>
                  </a:cxn>
                  <a:cxn ang="0">
                    <a:pos x="36" y="28"/>
                  </a:cxn>
                  <a:cxn ang="0">
                    <a:pos x="32" y="48"/>
                  </a:cxn>
                  <a:cxn ang="0">
                    <a:pos x="26" y="106"/>
                  </a:cxn>
                  <a:cxn ang="0">
                    <a:pos x="28" y="184"/>
                  </a:cxn>
                  <a:cxn ang="0">
                    <a:pos x="26" y="200"/>
                  </a:cxn>
                  <a:cxn ang="0">
                    <a:pos x="12" y="242"/>
                  </a:cxn>
                  <a:cxn ang="0">
                    <a:pos x="0" y="284"/>
                  </a:cxn>
                  <a:cxn ang="0">
                    <a:pos x="22" y="290"/>
                  </a:cxn>
                  <a:cxn ang="0">
                    <a:pos x="56" y="308"/>
                  </a:cxn>
                  <a:cxn ang="0">
                    <a:pos x="64" y="318"/>
                  </a:cxn>
                  <a:cxn ang="0">
                    <a:pos x="66" y="336"/>
                  </a:cxn>
                  <a:cxn ang="0">
                    <a:pos x="74" y="366"/>
                  </a:cxn>
                  <a:cxn ang="0">
                    <a:pos x="86" y="382"/>
                  </a:cxn>
                  <a:cxn ang="0">
                    <a:pos x="94" y="388"/>
                  </a:cxn>
                  <a:cxn ang="0">
                    <a:pos x="120" y="396"/>
                  </a:cxn>
                  <a:cxn ang="0">
                    <a:pos x="136" y="396"/>
                  </a:cxn>
                  <a:cxn ang="0">
                    <a:pos x="162" y="408"/>
                  </a:cxn>
                  <a:cxn ang="0">
                    <a:pos x="236" y="410"/>
                  </a:cxn>
                  <a:cxn ang="0">
                    <a:pos x="294" y="422"/>
                  </a:cxn>
                  <a:cxn ang="0">
                    <a:pos x="320" y="420"/>
                  </a:cxn>
                  <a:cxn ang="0">
                    <a:pos x="368" y="426"/>
                  </a:cxn>
                  <a:cxn ang="0">
                    <a:pos x="530" y="482"/>
                  </a:cxn>
                  <a:cxn ang="0">
                    <a:pos x="520" y="468"/>
                  </a:cxn>
                  <a:cxn ang="0">
                    <a:pos x="526" y="448"/>
                  </a:cxn>
                  <a:cxn ang="0">
                    <a:pos x="528" y="434"/>
                  </a:cxn>
                </a:cxnLst>
                <a:rect l="0" t="0" r="r" b="b"/>
                <a:pathLst>
                  <a:path w="606" h="482">
                    <a:moveTo>
                      <a:pt x="528" y="434"/>
                    </a:moveTo>
                    <a:lnTo>
                      <a:pt x="528" y="434"/>
                    </a:lnTo>
                    <a:lnTo>
                      <a:pt x="526" y="412"/>
                    </a:lnTo>
                    <a:lnTo>
                      <a:pt x="524" y="404"/>
                    </a:lnTo>
                    <a:lnTo>
                      <a:pt x="606" y="132"/>
                    </a:lnTo>
                    <a:lnTo>
                      <a:pt x="606" y="132"/>
                    </a:lnTo>
                    <a:lnTo>
                      <a:pt x="468" y="88"/>
                    </a:lnTo>
                    <a:lnTo>
                      <a:pt x="336" y="46"/>
                    </a:lnTo>
                    <a:lnTo>
                      <a:pt x="202" y="0"/>
                    </a:lnTo>
                    <a:lnTo>
                      <a:pt x="202" y="0"/>
                    </a:lnTo>
                    <a:lnTo>
                      <a:pt x="204" y="12"/>
                    </a:lnTo>
                    <a:lnTo>
                      <a:pt x="202" y="36"/>
                    </a:lnTo>
                    <a:lnTo>
                      <a:pt x="200" y="52"/>
                    </a:lnTo>
                    <a:lnTo>
                      <a:pt x="198" y="66"/>
                    </a:lnTo>
                    <a:lnTo>
                      <a:pt x="194" y="78"/>
                    </a:lnTo>
                    <a:lnTo>
                      <a:pt x="188" y="86"/>
                    </a:lnTo>
                    <a:lnTo>
                      <a:pt x="188" y="86"/>
                    </a:lnTo>
                    <a:lnTo>
                      <a:pt x="182" y="92"/>
                    </a:lnTo>
                    <a:lnTo>
                      <a:pt x="174" y="94"/>
                    </a:lnTo>
                    <a:lnTo>
                      <a:pt x="166" y="94"/>
                    </a:lnTo>
                    <a:lnTo>
                      <a:pt x="156" y="92"/>
                    </a:lnTo>
                    <a:lnTo>
                      <a:pt x="132" y="78"/>
                    </a:lnTo>
                    <a:lnTo>
                      <a:pt x="96" y="58"/>
                    </a:lnTo>
                    <a:lnTo>
                      <a:pt x="96" y="58"/>
                    </a:lnTo>
                    <a:lnTo>
                      <a:pt x="62" y="40"/>
                    </a:lnTo>
                    <a:lnTo>
                      <a:pt x="36" y="28"/>
                    </a:lnTo>
                    <a:lnTo>
                      <a:pt x="36" y="28"/>
                    </a:lnTo>
                    <a:lnTo>
                      <a:pt x="32" y="48"/>
                    </a:lnTo>
                    <a:lnTo>
                      <a:pt x="28" y="66"/>
                    </a:lnTo>
                    <a:lnTo>
                      <a:pt x="26" y="106"/>
                    </a:lnTo>
                    <a:lnTo>
                      <a:pt x="26" y="144"/>
                    </a:lnTo>
                    <a:lnTo>
                      <a:pt x="28" y="184"/>
                    </a:lnTo>
                    <a:lnTo>
                      <a:pt x="28" y="184"/>
                    </a:lnTo>
                    <a:lnTo>
                      <a:pt x="26" y="200"/>
                    </a:lnTo>
                    <a:lnTo>
                      <a:pt x="22" y="214"/>
                    </a:lnTo>
                    <a:lnTo>
                      <a:pt x="12" y="242"/>
                    </a:lnTo>
                    <a:lnTo>
                      <a:pt x="12" y="242"/>
                    </a:lnTo>
                    <a:lnTo>
                      <a:pt x="0" y="284"/>
                    </a:lnTo>
                    <a:lnTo>
                      <a:pt x="0" y="284"/>
                    </a:lnTo>
                    <a:lnTo>
                      <a:pt x="22" y="290"/>
                    </a:lnTo>
                    <a:lnTo>
                      <a:pt x="42" y="300"/>
                    </a:lnTo>
                    <a:lnTo>
                      <a:pt x="56" y="308"/>
                    </a:lnTo>
                    <a:lnTo>
                      <a:pt x="62" y="314"/>
                    </a:lnTo>
                    <a:lnTo>
                      <a:pt x="64" y="318"/>
                    </a:lnTo>
                    <a:lnTo>
                      <a:pt x="64" y="318"/>
                    </a:lnTo>
                    <a:lnTo>
                      <a:pt x="66" y="336"/>
                    </a:lnTo>
                    <a:lnTo>
                      <a:pt x="72" y="358"/>
                    </a:lnTo>
                    <a:lnTo>
                      <a:pt x="74" y="366"/>
                    </a:lnTo>
                    <a:lnTo>
                      <a:pt x="80" y="376"/>
                    </a:lnTo>
                    <a:lnTo>
                      <a:pt x="86" y="382"/>
                    </a:lnTo>
                    <a:lnTo>
                      <a:pt x="94" y="388"/>
                    </a:lnTo>
                    <a:lnTo>
                      <a:pt x="94" y="388"/>
                    </a:lnTo>
                    <a:lnTo>
                      <a:pt x="110" y="392"/>
                    </a:lnTo>
                    <a:lnTo>
                      <a:pt x="120" y="396"/>
                    </a:lnTo>
                    <a:lnTo>
                      <a:pt x="136" y="396"/>
                    </a:lnTo>
                    <a:lnTo>
                      <a:pt x="136" y="396"/>
                    </a:lnTo>
                    <a:lnTo>
                      <a:pt x="148" y="400"/>
                    </a:lnTo>
                    <a:lnTo>
                      <a:pt x="162" y="408"/>
                    </a:lnTo>
                    <a:lnTo>
                      <a:pt x="182" y="420"/>
                    </a:lnTo>
                    <a:lnTo>
                      <a:pt x="236" y="410"/>
                    </a:lnTo>
                    <a:lnTo>
                      <a:pt x="248" y="426"/>
                    </a:lnTo>
                    <a:lnTo>
                      <a:pt x="294" y="422"/>
                    </a:lnTo>
                    <a:lnTo>
                      <a:pt x="306" y="428"/>
                    </a:lnTo>
                    <a:lnTo>
                      <a:pt x="320" y="420"/>
                    </a:lnTo>
                    <a:lnTo>
                      <a:pt x="350" y="426"/>
                    </a:lnTo>
                    <a:lnTo>
                      <a:pt x="368" y="426"/>
                    </a:lnTo>
                    <a:lnTo>
                      <a:pt x="530" y="482"/>
                    </a:lnTo>
                    <a:lnTo>
                      <a:pt x="530" y="482"/>
                    </a:lnTo>
                    <a:lnTo>
                      <a:pt x="520" y="468"/>
                    </a:lnTo>
                    <a:lnTo>
                      <a:pt x="520" y="468"/>
                    </a:lnTo>
                    <a:lnTo>
                      <a:pt x="524" y="458"/>
                    </a:lnTo>
                    <a:lnTo>
                      <a:pt x="526" y="448"/>
                    </a:lnTo>
                    <a:lnTo>
                      <a:pt x="528" y="434"/>
                    </a:lnTo>
                    <a:lnTo>
                      <a:pt x="528" y="434"/>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chemeClr val="accent6"/>
                  </a:solidFill>
                </a:endParaRPr>
              </a:p>
            </p:txBody>
          </p:sp>
          <p:sp>
            <p:nvSpPr>
              <p:cNvPr id="79" name="Freeform 19">
                <a:extLst>
                  <a:ext uri="{FF2B5EF4-FFF2-40B4-BE49-F238E27FC236}">
                    <a16:creationId xmlns:a16="http://schemas.microsoft.com/office/drawing/2014/main" id="{BC13CE36-EE8F-7744-B5DF-16FEB69F43E4}"/>
                  </a:ext>
                </a:extLst>
              </p:cNvPr>
              <p:cNvSpPr>
                <a:spLocks/>
              </p:cNvSpPr>
              <p:nvPr>
                <p:custDataLst>
                  <p:tags r:id="rId114"/>
                </p:custDataLst>
              </p:nvPr>
            </p:nvSpPr>
            <p:spPr bwMode="auto">
              <a:xfrm>
                <a:off x="7578782" y="1860098"/>
                <a:ext cx="448526" cy="685388"/>
              </a:xfrm>
              <a:custGeom>
                <a:avLst/>
                <a:gdLst/>
                <a:ahLst/>
                <a:cxnLst>
                  <a:cxn ang="0">
                    <a:pos x="328" y="234"/>
                  </a:cxn>
                  <a:cxn ang="0">
                    <a:pos x="328" y="222"/>
                  </a:cxn>
                  <a:cxn ang="0">
                    <a:pos x="330" y="214"/>
                  </a:cxn>
                  <a:cxn ang="0">
                    <a:pos x="292" y="198"/>
                  </a:cxn>
                  <a:cxn ang="0">
                    <a:pos x="258" y="174"/>
                  </a:cxn>
                  <a:cxn ang="0">
                    <a:pos x="232" y="142"/>
                  </a:cxn>
                  <a:cxn ang="0">
                    <a:pos x="216" y="104"/>
                  </a:cxn>
                  <a:cxn ang="0">
                    <a:pos x="210" y="72"/>
                  </a:cxn>
                  <a:cxn ang="0">
                    <a:pos x="202" y="40"/>
                  </a:cxn>
                  <a:cxn ang="0">
                    <a:pos x="186" y="12"/>
                  </a:cxn>
                  <a:cxn ang="0">
                    <a:pos x="172" y="4"/>
                  </a:cxn>
                  <a:cxn ang="0">
                    <a:pos x="156" y="0"/>
                  </a:cxn>
                  <a:cxn ang="0">
                    <a:pos x="150" y="0"/>
                  </a:cxn>
                  <a:cxn ang="0">
                    <a:pos x="132" y="12"/>
                  </a:cxn>
                  <a:cxn ang="0">
                    <a:pos x="112" y="26"/>
                  </a:cxn>
                  <a:cxn ang="0">
                    <a:pos x="106" y="28"/>
                  </a:cxn>
                  <a:cxn ang="0">
                    <a:pos x="90" y="28"/>
                  </a:cxn>
                  <a:cxn ang="0">
                    <a:pos x="66" y="26"/>
                  </a:cxn>
                  <a:cxn ang="0">
                    <a:pos x="52" y="32"/>
                  </a:cxn>
                  <a:cxn ang="0">
                    <a:pos x="46" y="40"/>
                  </a:cxn>
                  <a:cxn ang="0">
                    <a:pos x="34" y="78"/>
                  </a:cxn>
                  <a:cxn ang="0">
                    <a:pos x="32" y="122"/>
                  </a:cxn>
                  <a:cxn ang="0">
                    <a:pos x="36" y="206"/>
                  </a:cxn>
                  <a:cxn ang="0">
                    <a:pos x="34" y="228"/>
                  </a:cxn>
                  <a:cxn ang="0">
                    <a:pos x="28" y="258"/>
                  </a:cxn>
                  <a:cxn ang="0">
                    <a:pos x="20" y="276"/>
                  </a:cxn>
                  <a:cxn ang="0">
                    <a:pos x="0" y="290"/>
                  </a:cxn>
                  <a:cxn ang="0">
                    <a:pos x="72" y="510"/>
                  </a:cxn>
                  <a:cxn ang="0">
                    <a:pos x="90" y="542"/>
                  </a:cxn>
                  <a:cxn ang="0">
                    <a:pos x="102" y="544"/>
                  </a:cxn>
                  <a:cxn ang="0">
                    <a:pos x="106" y="528"/>
                  </a:cxn>
                  <a:cxn ang="0">
                    <a:pos x="124" y="492"/>
                  </a:cxn>
                  <a:cxn ang="0">
                    <a:pos x="130" y="476"/>
                  </a:cxn>
                  <a:cxn ang="0">
                    <a:pos x="140" y="448"/>
                  </a:cxn>
                  <a:cxn ang="0">
                    <a:pos x="158" y="428"/>
                  </a:cxn>
                  <a:cxn ang="0">
                    <a:pos x="168" y="420"/>
                  </a:cxn>
                  <a:cxn ang="0">
                    <a:pos x="190" y="402"/>
                  </a:cxn>
                  <a:cxn ang="0">
                    <a:pos x="198" y="392"/>
                  </a:cxn>
                  <a:cxn ang="0">
                    <a:pos x="204" y="370"/>
                  </a:cxn>
                  <a:cxn ang="0">
                    <a:pos x="208" y="352"/>
                  </a:cxn>
                  <a:cxn ang="0">
                    <a:pos x="212" y="348"/>
                  </a:cxn>
                  <a:cxn ang="0">
                    <a:pos x="222" y="344"/>
                  </a:cxn>
                  <a:cxn ang="0">
                    <a:pos x="232" y="346"/>
                  </a:cxn>
                  <a:cxn ang="0">
                    <a:pos x="250" y="352"/>
                  </a:cxn>
                  <a:cxn ang="0">
                    <a:pos x="260" y="350"/>
                  </a:cxn>
                  <a:cxn ang="0">
                    <a:pos x="270" y="342"/>
                  </a:cxn>
                  <a:cxn ang="0">
                    <a:pos x="284" y="320"/>
                  </a:cxn>
                  <a:cxn ang="0">
                    <a:pos x="290" y="308"/>
                  </a:cxn>
                  <a:cxn ang="0">
                    <a:pos x="312" y="284"/>
                  </a:cxn>
                  <a:cxn ang="0">
                    <a:pos x="338" y="262"/>
                  </a:cxn>
                  <a:cxn ang="0">
                    <a:pos x="350" y="272"/>
                  </a:cxn>
                  <a:cxn ang="0">
                    <a:pos x="356" y="256"/>
                  </a:cxn>
                  <a:cxn ang="0">
                    <a:pos x="350" y="250"/>
                  </a:cxn>
                  <a:cxn ang="0">
                    <a:pos x="332" y="238"/>
                  </a:cxn>
                  <a:cxn ang="0">
                    <a:pos x="328" y="234"/>
                  </a:cxn>
                </a:cxnLst>
                <a:rect l="0" t="0" r="r" b="b"/>
                <a:pathLst>
                  <a:path w="356" h="544">
                    <a:moveTo>
                      <a:pt x="328" y="234"/>
                    </a:moveTo>
                    <a:lnTo>
                      <a:pt x="328" y="234"/>
                    </a:lnTo>
                    <a:lnTo>
                      <a:pt x="328" y="228"/>
                    </a:lnTo>
                    <a:lnTo>
                      <a:pt x="328" y="222"/>
                    </a:lnTo>
                    <a:lnTo>
                      <a:pt x="330" y="214"/>
                    </a:lnTo>
                    <a:lnTo>
                      <a:pt x="330" y="214"/>
                    </a:lnTo>
                    <a:lnTo>
                      <a:pt x="310" y="208"/>
                    </a:lnTo>
                    <a:lnTo>
                      <a:pt x="292" y="198"/>
                    </a:lnTo>
                    <a:lnTo>
                      <a:pt x="274" y="188"/>
                    </a:lnTo>
                    <a:lnTo>
                      <a:pt x="258" y="174"/>
                    </a:lnTo>
                    <a:lnTo>
                      <a:pt x="244" y="160"/>
                    </a:lnTo>
                    <a:lnTo>
                      <a:pt x="232" y="142"/>
                    </a:lnTo>
                    <a:lnTo>
                      <a:pt x="224" y="124"/>
                    </a:lnTo>
                    <a:lnTo>
                      <a:pt x="216" y="104"/>
                    </a:lnTo>
                    <a:lnTo>
                      <a:pt x="216" y="104"/>
                    </a:lnTo>
                    <a:lnTo>
                      <a:pt x="210" y="72"/>
                    </a:lnTo>
                    <a:lnTo>
                      <a:pt x="208" y="56"/>
                    </a:lnTo>
                    <a:lnTo>
                      <a:pt x="202" y="40"/>
                    </a:lnTo>
                    <a:lnTo>
                      <a:pt x="194" y="24"/>
                    </a:lnTo>
                    <a:lnTo>
                      <a:pt x="186" y="12"/>
                    </a:lnTo>
                    <a:lnTo>
                      <a:pt x="180" y="8"/>
                    </a:lnTo>
                    <a:lnTo>
                      <a:pt x="172" y="4"/>
                    </a:lnTo>
                    <a:lnTo>
                      <a:pt x="166" y="2"/>
                    </a:lnTo>
                    <a:lnTo>
                      <a:pt x="156" y="0"/>
                    </a:lnTo>
                    <a:lnTo>
                      <a:pt x="156" y="0"/>
                    </a:lnTo>
                    <a:lnTo>
                      <a:pt x="150" y="0"/>
                    </a:lnTo>
                    <a:lnTo>
                      <a:pt x="144" y="2"/>
                    </a:lnTo>
                    <a:lnTo>
                      <a:pt x="132" y="12"/>
                    </a:lnTo>
                    <a:lnTo>
                      <a:pt x="120" y="22"/>
                    </a:lnTo>
                    <a:lnTo>
                      <a:pt x="112" y="26"/>
                    </a:lnTo>
                    <a:lnTo>
                      <a:pt x="106" y="28"/>
                    </a:lnTo>
                    <a:lnTo>
                      <a:pt x="106" y="28"/>
                    </a:lnTo>
                    <a:lnTo>
                      <a:pt x="98" y="28"/>
                    </a:lnTo>
                    <a:lnTo>
                      <a:pt x="90" y="28"/>
                    </a:lnTo>
                    <a:lnTo>
                      <a:pt x="74" y="26"/>
                    </a:lnTo>
                    <a:lnTo>
                      <a:pt x="66" y="26"/>
                    </a:lnTo>
                    <a:lnTo>
                      <a:pt x="60" y="28"/>
                    </a:lnTo>
                    <a:lnTo>
                      <a:pt x="52" y="32"/>
                    </a:lnTo>
                    <a:lnTo>
                      <a:pt x="46" y="40"/>
                    </a:lnTo>
                    <a:lnTo>
                      <a:pt x="46" y="40"/>
                    </a:lnTo>
                    <a:lnTo>
                      <a:pt x="40" y="58"/>
                    </a:lnTo>
                    <a:lnTo>
                      <a:pt x="34" y="78"/>
                    </a:lnTo>
                    <a:lnTo>
                      <a:pt x="32" y="98"/>
                    </a:lnTo>
                    <a:lnTo>
                      <a:pt x="32" y="122"/>
                    </a:lnTo>
                    <a:lnTo>
                      <a:pt x="36" y="166"/>
                    </a:lnTo>
                    <a:lnTo>
                      <a:pt x="36" y="206"/>
                    </a:lnTo>
                    <a:lnTo>
                      <a:pt x="36" y="206"/>
                    </a:lnTo>
                    <a:lnTo>
                      <a:pt x="34" y="228"/>
                    </a:lnTo>
                    <a:lnTo>
                      <a:pt x="32" y="246"/>
                    </a:lnTo>
                    <a:lnTo>
                      <a:pt x="28" y="258"/>
                    </a:lnTo>
                    <a:lnTo>
                      <a:pt x="24" y="268"/>
                    </a:lnTo>
                    <a:lnTo>
                      <a:pt x="20" y="276"/>
                    </a:lnTo>
                    <a:lnTo>
                      <a:pt x="14" y="282"/>
                    </a:lnTo>
                    <a:lnTo>
                      <a:pt x="0" y="290"/>
                    </a:lnTo>
                    <a:lnTo>
                      <a:pt x="66" y="492"/>
                    </a:lnTo>
                    <a:lnTo>
                      <a:pt x="72" y="510"/>
                    </a:lnTo>
                    <a:lnTo>
                      <a:pt x="90" y="522"/>
                    </a:lnTo>
                    <a:lnTo>
                      <a:pt x="90" y="542"/>
                    </a:lnTo>
                    <a:lnTo>
                      <a:pt x="102" y="544"/>
                    </a:lnTo>
                    <a:lnTo>
                      <a:pt x="102" y="544"/>
                    </a:lnTo>
                    <a:lnTo>
                      <a:pt x="104" y="536"/>
                    </a:lnTo>
                    <a:lnTo>
                      <a:pt x="106" y="528"/>
                    </a:lnTo>
                    <a:lnTo>
                      <a:pt x="114" y="510"/>
                    </a:lnTo>
                    <a:lnTo>
                      <a:pt x="124" y="492"/>
                    </a:lnTo>
                    <a:lnTo>
                      <a:pt x="130" y="476"/>
                    </a:lnTo>
                    <a:lnTo>
                      <a:pt x="130" y="476"/>
                    </a:lnTo>
                    <a:lnTo>
                      <a:pt x="136" y="460"/>
                    </a:lnTo>
                    <a:lnTo>
                      <a:pt x="140" y="448"/>
                    </a:lnTo>
                    <a:lnTo>
                      <a:pt x="148" y="438"/>
                    </a:lnTo>
                    <a:lnTo>
                      <a:pt x="158" y="428"/>
                    </a:lnTo>
                    <a:lnTo>
                      <a:pt x="158" y="428"/>
                    </a:lnTo>
                    <a:lnTo>
                      <a:pt x="168" y="420"/>
                    </a:lnTo>
                    <a:lnTo>
                      <a:pt x="180" y="412"/>
                    </a:lnTo>
                    <a:lnTo>
                      <a:pt x="190" y="402"/>
                    </a:lnTo>
                    <a:lnTo>
                      <a:pt x="198" y="392"/>
                    </a:lnTo>
                    <a:lnTo>
                      <a:pt x="198" y="392"/>
                    </a:lnTo>
                    <a:lnTo>
                      <a:pt x="202" y="382"/>
                    </a:lnTo>
                    <a:lnTo>
                      <a:pt x="204" y="370"/>
                    </a:lnTo>
                    <a:lnTo>
                      <a:pt x="206" y="358"/>
                    </a:lnTo>
                    <a:lnTo>
                      <a:pt x="208" y="352"/>
                    </a:lnTo>
                    <a:lnTo>
                      <a:pt x="212" y="348"/>
                    </a:lnTo>
                    <a:lnTo>
                      <a:pt x="212" y="348"/>
                    </a:lnTo>
                    <a:lnTo>
                      <a:pt x="218" y="344"/>
                    </a:lnTo>
                    <a:lnTo>
                      <a:pt x="222" y="344"/>
                    </a:lnTo>
                    <a:lnTo>
                      <a:pt x="228" y="344"/>
                    </a:lnTo>
                    <a:lnTo>
                      <a:pt x="232" y="346"/>
                    </a:lnTo>
                    <a:lnTo>
                      <a:pt x="244" y="350"/>
                    </a:lnTo>
                    <a:lnTo>
                      <a:pt x="250" y="352"/>
                    </a:lnTo>
                    <a:lnTo>
                      <a:pt x="260" y="350"/>
                    </a:lnTo>
                    <a:lnTo>
                      <a:pt x="260" y="350"/>
                    </a:lnTo>
                    <a:lnTo>
                      <a:pt x="266" y="346"/>
                    </a:lnTo>
                    <a:lnTo>
                      <a:pt x="270" y="342"/>
                    </a:lnTo>
                    <a:lnTo>
                      <a:pt x="278" y="332"/>
                    </a:lnTo>
                    <a:lnTo>
                      <a:pt x="284" y="320"/>
                    </a:lnTo>
                    <a:lnTo>
                      <a:pt x="290" y="308"/>
                    </a:lnTo>
                    <a:lnTo>
                      <a:pt x="290" y="308"/>
                    </a:lnTo>
                    <a:lnTo>
                      <a:pt x="300" y="296"/>
                    </a:lnTo>
                    <a:lnTo>
                      <a:pt x="312" y="284"/>
                    </a:lnTo>
                    <a:lnTo>
                      <a:pt x="338" y="262"/>
                    </a:lnTo>
                    <a:lnTo>
                      <a:pt x="338" y="262"/>
                    </a:lnTo>
                    <a:lnTo>
                      <a:pt x="350" y="272"/>
                    </a:lnTo>
                    <a:lnTo>
                      <a:pt x="350" y="272"/>
                    </a:lnTo>
                    <a:lnTo>
                      <a:pt x="356" y="262"/>
                    </a:lnTo>
                    <a:lnTo>
                      <a:pt x="356" y="256"/>
                    </a:lnTo>
                    <a:lnTo>
                      <a:pt x="354" y="252"/>
                    </a:lnTo>
                    <a:lnTo>
                      <a:pt x="350" y="250"/>
                    </a:lnTo>
                    <a:lnTo>
                      <a:pt x="338" y="244"/>
                    </a:lnTo>
                    <a:lnTo>
                      <a:pt x="332" y="238"/>
                    </a:lnTo>
                    <a:lnTo>
                      <a:pt x="328" y="234"/>
                    </a:lnTo>
                    <a:lnTo>
                      <a:pt x="328" y="234"/>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80" name="Freeform 20">
                <a:extLst>
                  <a:ext uri="{FF2B5EF4-FFF2-40B4-BE49-F238E27FC236}">
                    <a16:creationId xmlns:a16="http://schemas.microsoft.com/office/drawing/2014/main" id="{3BFF76E9-9421-BB4F-A016-2DCCD743E098}"/>
                  </a:ext>
                </a:extLst>
              </p:cNvPr>
              <p:cNvSpPr>
                <a:spLocks/>
              </p:cNvSpPr>
              <p:nvPr>
                <p:custDataLst>
                  <p:tags r:id="rId115"/>
                </p:custDataLst>
              </p:nvPr>
            </p:nvSpPr>
            <p:spPr bwMode="auto">
              <a:xfrm>
                <a:off x="7460351" y="2565644"/>
                <a:ext cx="395610" cy="216704"/>
              </a:xfrm>
              <a:custGeom>
                <a:avLst/>
                <a:gdLst/>
                <a:ahLst/>
                <a:cxnLst>
                  <a:cxn ang="0">
                    <a:pos x="310" y="100"/>
                  </a:cxn>
                  <a:cxn ang="0">
                    <a:pos x="310" y="100"/>
                  </a:cxn>
                  <a:cxn ang="0">
                    <a:pos x="306" y="94"/>
                  </a:cxn>
                  <a:cxn ang="0">
                    <a:pos x="302" y="90"/>
                  </a:cxn>
                  <a:cxn ang="0">
                    <a:pos x="302" y="90"/>
                  </a:cxn>
                  <a:cxn ang="0">
                    <a:pos x="298" y="96"/>
                  </a:cxn>
                  <a:cxn ang="0">
                    <a:pos x="288" y="104"/>
                  </a:cxn>
                  <a:cxn ang="0">
                    <a:pos x="282" y="108"/>
                  </a:cxn>
                  <a:cxn ang="0">
                    <a:pos x="274" y="112"/>
                  </a:cxn>
                  <a:cxn ang="0">
                    <a:pos x="266" y="112"/>
                  </a:cxn>
                  <a:cxn ang="0">
                    <a:pos x="258" y="112"/>
                  </a:cxn>
                  <a:cxn ang="0">
                    <a:pos x="258" y="112"/>
                  </a:cxn>
                  <a:cxn ang="0">
                    <a:pos x="250" y="108"/>
                  </a:cxn>
                  <a:cxn ang="0">
                    <a:pos x="244" y="102"/>
                  </a:cxn>
                  <a:cxn ang="0">
                    <a:pos x="232" y="92"/>
                  </a:cxn>
                  <a:cxn ang="0">
                    <a:pos x="220" y="82"/>
                  </a:cxn>
                  <a:cxn ang="0">
                    <a:pos x="212" y="78"/>
                  </a:cxn>
                  <a:cxn ang="0">
                    <a:pos x="204" y="76"/>
                  </a:cxn>
                  <a:cxn ang="0">
                    <a:pos x="204" y="76"/>
                  </a:cxn>
                  <a:cxn ang="0">
                    <a:pos x="208" y="66"/>
                  </a:cxn>
                  <a:cxn ang="0">
                    <a:pos x="216" y="54"/>
                  </a:cxn>
                  <a:cxn ang="0">
                    <a:pos x="220" y="42"/>
                  </a:cxn>
                  <a:cxn ang="0">
                    <a:pos x="222" y="38"/>
                  </a:cxn>
                  <a:cxn ang="0">
                    <a:pos x="222" y="32"/>
                  </a:cxn>
                  <a:cxn ang="0">
                    <a:pos x="222" y="32"/>
                  </a:cxn>
                  <a:cxn ang="0">
                    <a:pos x="218" y="22"/>
                  </a:cxn>
                  <a:cxn ang="0">
                    <a:pos x="212" y="16"/>
                  </a:cxn>
                  <a:cxn ang="0">
                    <a:pos x="204" y="8"/>
                  </a:cxn>
                  <a:cxn ang="0">
                    <a:pos x="200" y="0"/>
                  </a:cxn>
                  <a:cxn ang="0">
                    <a:pos x="162" y="36"/>
                  </a:cxn>
                  <a:cxn ang="0">
                    <a:pos x="4" y="82"/>
                  </a:cxn>
                  <a:cxn ang="0">
                    <a:pos x="0" y="162"/>
                  </a:cxn>
                  <a:cxn ang="0">
                    <a:pos x="6" y="168"/>
                  </a:cxn>
                  <a:cxn ang="0">
                    <a:pos x="184" y="122"/>
                  </a:cxn>
                  <a:cxn ang="0">
                    <a:pos x="184" y="130"/>
                  </a:cxn>
                  <a:cxn ang="0">
                    <a:pos x="218" y="172"/>
                  </a:cxn>
                  <a:cxn ang="0">
                    <a:pos x="218" y="172"/>
                  </a:cxn>
                  <a:cxn ang="0">
                    <a:pos x="226" y="166"/>
                  </a:cxn>
                  <a:cxn ang="0">
                    <a:pos x="234" y="160"/>
                  </a:cxn>
                  <a:cxn ang="0">
                    <a:pos x="234" y="160"/>
                  </a:cxn>
                  <a:cxn ang="0">
                    <a:pos x="258" y="152"/>
                  </a:cxn>
                  <a:cxn ang="0">
                    <a:pos x="274" y="146"/>
                  </a:cxn>
                  <a:cxn ang="0">
                    <a:pos x="288" y="140"/>
                  </a:cxn>
                  <a:cxn ang="0">
                    <a:pos x="302" y="132"/>
                  </a:cxn>
                  <a:cxn ang="0">
                    <a:pos x="310" y="122"/>
                  </a:cxn>
                  <a:cxn ang="0">
                    <a:pos x="314" y="118"/>
                  </a:cxn>
                  <a:cxn ang="0">
                    <a:pos x="314" y="112"/>
                  </a:cxn>
                  <a:cxn ang="0">
                    <a:pos x="314" y="106"/>
                  </a:cxn>
                  <a:cxn ang="0">
                    <a:pos x="310" y="100"/>
                  </a:cxn>
                  <a:cxn ang="0">
                    <a:pos x="310" y="100"/>
                  </a:cxn>
                </a:cxnLst>
                <a:rect l="0" t="0" r="r" b="b"/>
                <a:pathLst>
                  <a:path w="314" h="172">
                    <a:moveTo>
                      <a:pt x="310" y="100"/>
                    </a:moveTo>
                    <a:lnTo>
                      <a:pt x="310" y="100"/>
                    </a:lnTo>
                    <a:lnTo>
                      <a:pt x="306" y="94"/>
                    </a:lnTo>
                    <a:lnTo>
                      <a:pt x="302" y="90"/>
                    </a:lnTo>
                    <a:lnTo>
                      <a:pt x="302" y="90"/>
                    </a:lnTo>
                    <a:lnTo>
                      <a:pt x="298" y="96"/>
                    </a:lnTo>
                    <a:lnTo>
                      <a:pt x="288" y="104"/>
                    </a:lnTo>
                    <a:lnTo>
                      <a:pt x="282" y="108"/>
                    </a:lnTo>
                    <a:lnTo>
                      <a:pt x="274" y="112"/>
                    </a:lnTo>
                    <a:lnTo>
                      <a:pt x="266" y="112"/>
                    </a:lnTo>
                    <a:lnTo>
                      <a:pt x="258" y="112"/>
                    </a:lnTo>
                    <a:lnTo>
                      <a:pt x="258" y="112"/>
                    </a:lnTo>
                    <a:lnTo>
                      <a:pt x="250" y="108"/>
                    </a:lnTo>
                    <a:lnTo>
                      <a:pt x="244" y="102"/>
                    </a:lnTo>
                    <a:lnTo>
                      <a:pt x="232" y="92"/>
                    </a:lnTo>
                    <a:lnTo>
                      <a:pt x="220" y="82"/>
                    </a:lnTo>
                    <a:lnTo>
                      <a:pt x="212" y="78"/>
                    </a:lnTo>
                    <a:lnTo>
                      <a:pt x="204" y="76"/>
                    </a:lnTo>
                    <a:lnTo>
                      <a:pt x="204" y="76"/>
                    </a:lnTo>
                    <a:lnTo>
                      <a:pt x="208" y="66"/>
                    </a:lnTo>
                    <a:lnTo>
                      <a:pt x="216" y="54"/>
                    </a:lnTo>
                    <a:lnTo>
                      <a:pt x="220" y="42"/>
                    </a:lnTo>
                    <a:lnTo>
                      <a:pt x="222" y="38"/>
                    </a:lnTo>
                    <a:lnTo>
                      <a:pt x="222" y="32"/>
                    </a:lnTo>
                    <a:lnTo>
                      <a:pt x="222" y="32"/>
                    </a:lnTo>
                    <a:lnTo>
                      <a:pt x="218" y="22"/>
                    </a:lnTo>
                    <a:lnTo>
                      <a:pt x="212" y="16"/>
                    </a:lnTo>
                    <a:lnTo>
                      <a:pt x="204" y="8"/>
                    </a:lnTo>
                    <a:lnTo>
                      <a:pt x="200" y="0"/>
                    </a:lnTo>
                    <a:lnTo>
                      <a:pt x="162" y="36"/>
                    </a:lnTo>
                    <a:lnTo>
                      <a:pt x="4" y="82"/>
                    </a:lnTo>
                    <a:lnTo>
                      <a:pt x="0" y="162"/>
                    </a:lnTo>
                    <a:lnTo>
                      <a:pt x="6" y="168"/>
                    </a:lnTo>
                    <a:lnTo>
                      <a:pt x="184" y="122"/>
                    </a:lnTo>
                    <a:lnTo>
                      <a:pt x="184" y="130"/>
                    </a:lnTo>
                    <a:lnTo>
                      <a:pt x="218" y="172"/>
                    </a:lnTo>
                    <a:lnTo>
                      <a:pt x="218" y="172"/>
                    </a:lnTo>
                    <a:lnTo>
                      <a:pt x="226" y="166"/>
                    </a:lnTo>
                    <a:lnTo>
                      <a:pt x="234" y="160"/>
                    </a:lnTo>
                    <a:lnTo>
                      <a:pt x="234" y="160"/>
                    </a:lnTo>
                    <a:lnTo>
                      <a:pt x="258" y="152"/>
                    </a:lnTo>
                    <a:lnTo>
                      <a:pt x="274" y="146"/>
                    </a:lnTo>
                    <a:lnTo>
                      <a:pt x="288" y="140"/>
                    </a:lnTo>
                    <a:lnTo>
                      <a:pt x="302" y="132"/>
                    </a:lnTo>
                    <a:lnTo>
                      <a:pt x="310" y="122"/>
                    </a:lnTo>
                    <a:lnTo>
                      <a:pt x="314" y="118"/>
                    </a:lnTo>
                    <a:lnTo>
                      <a:pt x="314" y="112"/>
                    </a:lnTo>
                    <a:lnTo>
                      <a:pt x="314" y="106"/>
                    </a:lnTo>
                    <a:lnTo>
                      <a:pt x="310" y="100"/>
                    </a:lnTo>
                    <a:lnTo>
                      <a:pt x="310" y="100"/>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81" name="Freeform 21">
                <a:extLst>
                  <a:ext uri="{FF2B5EF4-FFF2-40B4-BE49-F238E27FC236}">
                    <a16:creationId xmlns:a16="http://schemas.microsoft.com/office/drawing/2014/main" id="{E5996186-7787-D642-B0DF-7B4D1D6C84DA}"/>
                  </a:ext>
                </a:extLst>
              </p:cNvPr>
              <p:cNvSpPr>
                <a:spLocks/>
              </p:cNvSpPr>
              <p:nvPr>
                <p:custDataLst>
                  <p:tags r:id="rId116"/>
                </p:custDataLst>
              </p:nvPr>
            </p:nvSpPr>
            <p:spPr bwMode="auto">
              <a:xfrm>
                <a:off x="7467910" y="2731952"/>
                <a:ext cx="199065" cy="249461"/>
              </a:xfrm>
              <a:custGeom>
                <a:avLst/>
                <a:gdLst/>
                <a:ahLst/>
                <a:cxnLst>
                  <a:cxn ang="0">
                    <a:pos x="140" y="0"/>
                  </a:cxn>
                  <a:cxn ang="0">
                    <a:pos x="0" y="36"/>
                  </a:cxn>
                  <a:cxn ang="0">
                    <a:pos x="2" y="38"/>
                  </a:cxn>
                  <a:cxn ang="0">
                    <a:pos x="18" y="124"/>
                  </a:cxn>
                  <a:cxn ang="0">
                    <a:pos x="8" y="142"/>
                  </a:cxn>
                  <a:cxn ang="0">
                    <a:pos x="38" y="198"/>
                  </a:cxn>
                  <a:cxn ang="0">
                    <a:pos x="38" y="198"/>
                  </a:cxn>
                  <a:cxn ang="0">
                    <a:pos x="56" y="184"/>
                  </a:cxn>
                  <a:cxn ang="0">
                    <a:pos x="76" y="168"/>
                  </a:cxn>
                  <a:cxn ang="0">
                    <a:pos x="118" y="142"/>
                  </a:cxn>
                  <a:cxn ang="0">
                    <a:pos x="118" y="142"/>
                  </a:cxn>
                  <a:cxn ang="0">
                    <a:pos x="140" y="128"/>
                  </a:cxn>
                  <a:cxn ang="0">
                    <a:pos x="150" y="120"/>
                  </a:cxn>
                  <a:cxn ang="0">
                    <a:pos x="158" y="112"/>
                  </a:cxn>
                  <a:cxn ang="0">
                    <a:pos x="154" y="44"/>
                  </a:cxn>
                  <a:cxn ang="0">
                    <a:pos x="140" y="0"/>
                  </a:cxn>
                </a:cxnLst>
                <a:rect l="0" t="0" r="r" b="b"/>
                <a:pathLst>
                  <a:path w="158" h="198">
                    <a:moveTo>
                      <a:pt x="140" y="0"/>
                    </a:moveTo>
                    <a:lnTo>
                      <a:pt x="0" y="36"/>
                    </a:lnTo>
                    <a:lnTo>
                      <a:pt x="2" y="38"/>
                    </a:lnTo>
                    <a:lnTo>
                      <a:pt x="18" y="124"/>
                    </a:lnTo>
                    <a:lnTo>
                      <a:pt x="8" y="142"/>
                    </a:lnTo>
                    <a:lnTo>
                      <a:pt x="38" y="198"/>
                    </a:lnTo>
                    <a:lnTo>
                      <a:pt x="38" y="198"/>
                    </a:lnTo>
                    <a:lnTo>
                      <a:pt x="56" y="184"/>
                    </a:lnTo>
                    <a:lnTo>
                      <a:pt x="76" y="168"/>
                    </a:lnTo>
                    <a:lnTo>
                      <a:pt x="118" y="142"/>
                    </a:lnTo>
                    <a:lnTo>
                      <a:pt x="118" y="142"/>
                    </a:lnTo>
                    <a:lnTo>
                      <a:pt x="140" y="128"/>
                    </a:lnTo>
                    <a:lnTo>
                      <a:pt x="150" y="120"/>
                    </a:lnTo>
                    <a:lnTo>
                      <a:pt x="158" y="112"/>
                    </a:lnTo>
                    <a:lnTo>
                      <a:pt x="154" y="44"/>
                    </a:lnTo>
                    <a:lnTo>
                      <a:pt x="140" y="0"/>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82" name="Freeform 22">
                <a:extLst>
                  <a:ext uri="{FF2B5EF4-FFF2-40B4-BE49-F238E27FC236}">
                    <a16:creationId xmlns:a16="http://schemas.microsoft.com/office/drawing/2014/main" id="{E5780986-6F96-CA40-ACB7-D73F0DCAB475}"/>
                  </a:ext>
                </a:extLst>
              </p:cNvPr>
              <p:cNvSpPr>
                <a:spLocks/>
              </p:cNvSpPr>
              <p:nvPr>
                <p:custDataLst>
                  <p:tags r:id="rId117"/>
                </p:custDataLst>
              </p:nvPr>
            </p:nvSpPr>
            <p:spPr bwMode="auto">
              <a:xfrm>
                <a:off x="7644297" y="2719353"/>
                <a:ext cx="90713" cy="153708"/>
              </a:xfrm>
              <a:custGeom>
                <a:avLst/>
                <a:gdLst/>
                <a:ahLst/>
                <a:cxnLst>
                  <a:cxn ang="0">
                    <a:pos x="72" y="50"/>
                  </a:cxn>
                  <a:cxn ang="0">
                    <a:pos x="38" y="8"/>
                  </a:cxn>
                  <a:cxn ang="0">
                    <a:pos x="38" y="0"/>
                  </a:cxn>
                  <a:cxn ang="0">
                    <a:pos x="0" y="10"/>
                  </a:cxn>
                  <a:cxn ang="0">
                    <a:pos x="14" y="54"/>
                  </a:cxn>
                  <a:cxn ang="0">
                    <a:pos x="18" y="122"/>
                  </a:cxn>
                  <a:cxn ang="0">
                    <a:pos x="18" y="122"/>
                  </a:cxn>
                  <a:cxn ang="0">
                    <a:pos x="18" y="122"/>
                  </a:cxn>
                  <a:cxn ang="0">
                    <a:pos x="18" y="122"/>
                  </a:cxn>
                  <a:cxn ang="0">
                    <a:pos x="30" y="104"/>
                  </a:cxn>
                  <a:cxn ang="0">
                    <a:pos x="44" y="86"/>
                  </a:cxn>
                  <a:cxn ang="0">
                    <a:pos x="56" y="68"/>
                  </a:cxn>
                  <a:cxn ang="0">
                    <a:pos x="72" y="50"/>
                  </a:cxn>
                  <a:cxn ang="0">
                    <a:pos x="72" y="50"/>
                  </a:cxn>
                </a:cxnLst>
                <a:rect l="0" t="0" r="r" b="b"/>
                <a:pathLst>
                  <a:path w="72" h="122">
                    <a:moveTo>
                      <a:pt x="72" y="50"/>
                    </a:moveTo>
                    <a:lnTo>
                      <a:pt x="38" y="8"/>
                    </a:lnTo>
                    <a:lnTo>
                      <a:pt x="38" y="0"/>
                    </a:lnTo>
                    <a:lnTo>
                      <a:pt x="0" y="10"/>
                    </a:lnTo>
                    <a:lnTo>
                      <a:pt x="14" y="54"/>
                    </a:lnTo>
                    <a:lnTo>
                      <a:pt x="18" y="122"/>
                    </a:lnTo>
                    <a:lnTo>
                      <a:pt x="18" y="122"/>
                    </a:lnTo>
                    <a:lnTo>
                      <a:pt x="18" y="122"/>
                    </a:lnTo>
                    <a:lnTo>
                      <a:pt x="18" y="122"/>
                    </a:lnTo>
                    <a:lnTo>
                      <a:pt x="30" y="104"/>
                    </a:lnTo>
                    <a:lnTo>
                      <a:pt x="44" y="86"/>
                    </a:lnTo>
                    <a:lnTo>
                      <a:pt x="56" y="68"/>
                    </a:lnTo>
                    <a:lnTo>
                      <a:pt x="72" y="50"/>
                    </a:lnTo>
                    <a:lnTo>
                      <a:pt x="72" y="50"/>
                    </a:lnTo>
                    <a:close/>
                  </a:path>
                </a:pathLst>
              </a:custGeom>
              <a:solidFill>
                <a:schemeClr val="accent6">
                  <a:lumMod val="40000"/>
                  <a:lumOff val="60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83" name="Freeform 23">
                <a:extLst>
                  <a:ext uri="{FF2B5EF4-FFF2-40B4-BE49-F238E27FC236}">
                    <a16:creationId xmlns:a16="http://schemas.microsoft.com/office/drawing/2014/main" id="{FA3AE15D-86C8-A54F-A52D-C7B5B6F3E8B8}"/>
                  </a:ext>
                </a:extLst>
              </p:cNvPr>
              <p:cNvSpPr>
                <a:spLocks/>
              </p:cNvSpPr>
              <p:nvPr>
                <p:custDataLst>
                  <p:tags r:id="rId118"/>
                </p:custDataLst>
              </p:nvPr>
            </p:nvSpPr>
            <p:spPr bwMode="auto">
              <a:xfrm>
                <a:off x="6802681" y="2343901"/>
                <a:ext cx="713106" cy="672789"/>
              </a:xfrm>
              <a:custGeom>
                <a:avLst/>
                <a:gdLst/>
                <a:ahLst/>
                <a:cxnLst>
                  <a:cxn ang="0">
                    <a:pos x="536" y="450"/>
                  </a:cxn>
                  <a:cxn ang="0">
                    <a:pos x="530" y="346"/>
                  </a:cxn>
                  <a:cxn ang="0">
                    <a:pos x="526" y="256"/>
                  </a:cxn>
                  <a:cxn ang="0">
                    <a:pos x="488" y="158"/>
                  </a:cxn>
                  <a:cxn ang="0">
                    <a:pos x="488" y="144"/>
                  </a:cxn>
                  <a:cxn ang="0">
                    <a:pos x="474" y="108"/>
                  </a:cxn>
                  <a:cxn ang="0">
                    <a:pos x="472" y="96"/>
                  </a:cxn>
                  <a:cxn ang="0">
                    <a:pos x="472" y="58"/>
                  </a:cxn>
                  <a:cxn ang="0">
                    <a:pos x="458" y="0"/>
                  </a:cxn>
                  <a:cxn ang="0">
                    <a:pos x="398" y="12"/>
                  </a:cxn>
                  <a:cxn ang="0">
                    <a:pos x="348" y="20"/>
                  </a:cxn>
                  <a:cxn ang="0">
                    <a:pos x="316" y="28"/>
                  </a:cxn>
                  <a:cxn ang="0">
                    <a:pos x="296" y="46"/>
                  </a:cxn>
                  <a:cxn ang="0">
                    <a:pos x="286" y="72"/>
                  </a:cxn>
                  <a:cxn ang="0">
                    <a:pos x="280" y="100"/>
                  </a:cxn>
                  <a:cxn ang="0">
                    <a:pos x="274" y="164"/>
                  </a:cxn>
                  <a:cxn ang="0">
                    <a:pos x="266" y="208"/>
                  </a:cxn>
                  <a:cxn ang="0">
                    <a:pos x="262" y="222"/>
                  </a:cxn>
                  <a:cxn ang="0">
                    <a:pos x="248" y="242"/>
                  </a:cxn>
                  <a:cxn ang="0">
                    <a:pos x="232" y="256"/>
                  </a:cxn>
                  <a:cxn ang="0">
                    <a:pos x="202" y="264"/>
                  </a:cxn>
                  <a:cxn ang="0">
                    <a:pos x="150" y="276"/>
                  </a:cxn>
                  <a:cxn ang="0">
                    <a:pos x="98" y="286"/>
                  </a:cxn>
                  <a:cxn ang="0">
                    <a:pos x="78" y="294"/>
                  </a:cxn>
                  <a:cxn ang="0">
                    <a:pos x="70" y="302"/>
                  </a:cxn>
                  <a:cxn ang="0">
                    <a:pos x="58" y="318"/>
                  </a:cxn>
                  <a:cxn ang="0">
                    <a:pos x="46" y="358"/>
                  </a:cxn>
                  <a:cxn ang="0">
                    <a:pos x="40" y="378"/>
                  </a:cxn>
                  <a:cxn ang="0">
                    <a:pos x="22" y="406"/>
                  </a:cxn>
                  <a:cxn ang="0">
                    <a:pos x="0" y="430"/>
                  </a:cxn>
                  <a:cxn ang="0">
                    <a:pos x="370" y="382"/>
                  </a:cxn>
                  <a:cxn ang="0">
                    <a:pos x="406" y="422"/>
                  </a:cxn>
                  <a:cxn ang="0">
                    <a:pos x="444" y="438"/>
                  </a:cxn>
                  <a:cxn ang="0">
                    <a:pos x="548" y="534"/>
                  </a:cxn>
                  <a:cxn ang="0">
                    <a:pos x="552" y="522"/>
                  </a:cxn>
                  <a:cxn ang="0">
                    <a:pos x="560" y="512"/>
                  </a:cxn>
                  <a:cxn ang="0">
                    <a:pos x="566" y="506"/>
                  </a:cxn>
                </a:cxnLst>
                <a:rect l="0" t="0" r="r" b="b"/>
                <a:pathLst>
                  <a:path w="566" h="534">
                    <a:moveTo>
                      <a:pt x="566" y="506"/>
                    </a:moveTo>
                    <a:lnTo>
                      <a:pt x="536" y="450"/>
                    </a:lnTo>
                    <a:lnTo>
                      <a:pt x="546" y="432"/>
                    </a:lnTo>
                    <a:lnTo>
                      <a:pt x="530" y="346"/>
                    </a:lnTo>
                    <a:lnTo>
                      <a:pt x="522" y="338"/>
                    </a:lnTo>
                    <a:lnTo>
                      <a:pt x="526" y="256"/>
                    </a:lnTo>
                    <a:lnTo>
                      <a:pt x="502" y="168"/>
                    </a:lnTo>
                    <a:lnTo>
                      <a:pt x="488" y="158"/>
                    </a:lnTo>
                    <a:lnTo>
                      <a:pt x="488" y="144"/>
                    </a:lnTo>
                    <a:lnTo>
                      <a:pt x="488" y="144"/>
                    </a:lnTo>
                    <a:lnTo>
                      <a:pt x="480" y="124"/>
                    </a:lnTo>
                    <a:lnTo>
                      <a:pt x="474" y="108"/>
                    </a:lnTo>
                    <a:lnTo>
                      <a:pt x="472" y="96"/>
                    </a:lnTo>
                    <a:lnTo>
                      <a:pt x="472" y="96"/>
                    </a:lnTo>
                    <a:lnTo>
                      <a:pt x="470" y="74"/>
                    </a:lnTo>
                    <a:lnTo>
                      <a:pt x="472" y="58"/>
                    </a:lnTo>
                    <a:lnTo>
                      <a:pt x="464" y="48"/>
                    </a:lnTo>
                    <a:lnTo>
                      <a:pt x="458" y="0"/>
                    </a:lnTo>
                    <a:lnTo>
                      <a:pt x="458" y="0"/>
                    </a:lnTo>
                    <a:lnTo>
                      <a:pt x="398" y="12"/>
                    </a:lnTo>
                    <a:lnTo>
                      <a:pt x="348" y="20"/>
                    </a:lnTo>
                    <a:lnTo>
                      <a:pt x="348" y="20"/>
                    </a:lnTo>
                    <a:lnTo>
                      <a:pt x="330" y="24"/>
                    </a:lnTo>
                    <a:lnTo>
                      <a:pt x="316" y="28"/>
                    </a:lnTo>
                    <a:lnTo>
                      <a:pt x="306" y="36"/>
                    </a:lnTo>
                    <a:lnTo>
                      <a:pt x="296" y="46"/>
                    </a:lnTo>
                    <a:lnTo>
                      <a:pt x="290" y="58"/>
                    </a:lnTo>
                    <a:lnTo>
                      <a:pt x="286" y="72"/>
                    </a:lnTo>
                    <a:lnTo>
                      <a:pt x="282" y="86"/>
                    </a:lnTo>
                    <a:lnTo>
                      <a:pt x="280" y="100"/>
                    </a:lnTo>
                    <a:lnTo>
                      <a:pt x="276" y="132"/>
                    </a:lnTo>
                    <a:lnTo>
                      <a:pt x="274" y="164"/>
                    </a:lnTo>
                    <a:lnTo>
                      <a:pt x="270" y="194"/>
                    </a:lnTo>
                    <a:lnTo>
                      <a:pt x="266" y="208"/>
                    </a:lnTo>
                    <a:lnTo>
                      <a:pt x="262" y="222"/>
                    </a:lnTo>
                    <a:lnTo>
                      <a:pt x="262" y="222"/>
                    </a:lnTo>
                    <a:lnTo>
                      <a:pt x="256" y="234"/>
                    </a:lnTo>
                    <a:lnTo>
                      <a:pt x="248" y="242"/>
                    </a:lnTo>
                    <a:lnTo>
                      <a:pt x="242" y="250"/>
                    </a:lnTo>
                    <a:lnTo>
                      <a:pt x="232" y="256"/>
                    </a:lnTo>
                    <a:lnTo>
                      <a:pt x="218" y="260"/>
                    </a:lnTo>
                    <a:lnTo>
                      <a:pt x="202" y="264"/>
                    </a:lnTo>
                    <a:lnTo>
                      <a:pt x="150" y="276"/>
                    </a:lnTo>
                    <a:lnTo>
                      <a:pt x="150" y="276"/>
                    </a:lnTo>
                    <a:lnTo>
                      <a:pt x="108" y="284"/>
                    </a:lnTo>
                    <a:lnTo>
                      <a:pt x="98" y="286"/>
                    </a:lnTo>
                    <a:lnTo>
                      <a:pt x="88" y="290"/>
                    </a:lnTo>
                    <a:lnTo>
                      <a:pt x="78" y="294"/>
                    </a:lnTo>
                    <a:lnTo>
                      <a:pt x="70" y="302"/>
                    </a:lnTo>
                    <a:lnTo>
                      <a:pt x="70" y="302"/>
                    </a:lnTo>
                    <a:lnTo>
                      <a:pt x="64" y="310"/>
                    </a:lnTo>
                    <a:lnTo>
                      <a:pt x="58" y="318"/>
                    </a:lnTo>
                    <a:lnTo>
                      <a:pt x="52" y="338"/>
                    </a:lnTo>
                    <a:lnTo>
                      <a:pt x="46" y="358"/>
                    </a:lnTo>
                    <a:lnTo>
                      <a:pt x="40" y="378"/>
                    </a:lnTo>
                    <a:lnTo>
                      <a:pt x="40" y="378"/>
                    </a:lnTo>
                    <a:lnTo>
                      <a:pt x="32" y="392"/>
                    </a:lnTo>
                    <a:lnTo>
                      <a:pt x="22" y="406"/>
                    </a:lnTo>
                    <a:lnTo>
                      <a:pt x="12" y="418"/>
                    </a:lnTo>
                    <a:lnTo>
                      <a:pt x="0" y="430"/>
                    </a:lnTo>
                    <a:lnTo>
                      <a:pt x="4" y="462"/>
                    </a:lnTo>
                    <a:lnTo>
                      <a:pt x="370" y="382"/>
                    </a:lnTo>
                    <a:lnTo>
                      <a:pt x="402" y="398"/>
                    </a:lnTo>
                    <a:lnTo>
                      <a:pt x="406" y="422"/>
                    </a:lnTo>
                    <a:lnTo>
                      <a:pt x="418" y="444"/>
                    </a:lnTo>
                    <a:lnTo>
                      <a:pt x="444" y="438"/>
                    </a:lnTo>
                    <a:lnTo>
                      <a:pt x="524" y="474"/>
                    </a:lnTo>
                    <a:lnTo>
                      <a:pt x="548" y="534"/>
                    </a:lnTo>
                    <a:lnTo>
                      <a:pt x="548" y="534"/>
                    </a:lnTo>
                    <a:lnTo>
                      <a:pt x="552" y="522"/>
                    </a:lnTo>
                    <a:lnTo>
                      <a:pt x="560" y="512"/>
                    </a:lnTo>
                    <a:lnTo>
                      <a:pt x="560" y="512"/>
                    </a:lnTo>
                    <a:lnTo>
                      <a:pt x="566" y="506"/>
                    </a:lnTo>
                    <a:lnTo>
                      <a:pt x="566" y="506"/>
                    </a:lnTo>
                    <a:close/>
                  </a:path>
                </a:pathLst>
              </a:custGeom>
              <a:solidFill>
                <a:schemeClr val="accent6">
                  <a:lumMod val="50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84" name="Freeform 24">
                <a:extLst>
                  <a:ext uri="{FF2B5EF4-FFF2-40B4-BE49-F238E27FC236}">
                    <a16:creationId xmlns:a16="http://schemas.microsoft.com/office/drawing/2014/main" id="{100C4F98-2F76-0D42-879F-4E81EA2BA7F4}"/>
                  </a:ext>
                </a:extLst>
              </p:cNvPr>
              <p:cNvSpPr>
                <a:spLocks/>
              </p:cNvSpPr>
              <p:nvPr>
                <p:custDataLst>
                  <p:tags r:id="rId119"/>
                </p:custDataLst>
              </p:nvPr>
            </p:nvSpPr>
            <p:spPr bwMode="auto">
              <a:xfrm>
                <a:off x="7331841" y="2898259"/>
                <a:ext cx="161268" cy="415769"/>
              </a:xfrm>
              <a:custGeom>
                <a:avLst/>
                <a:gdLst/>
                <a:ahLst/>
                <a:cxnLst>
                  <a:cxn ang="0">
                    <a:pos x="128" y="94"/>
                  </a:cxn>
                  <a:cxn ang="0">
                    <a:pos x="104" y="34"/>
                  </a:cxn>
                  <a:cxn ang="0">
                    <a:pos x="26" y="0"/>
                  </a:cxn>
                  <a:cxn ang="0">
                    <a:pos x="10" y="32"/>
                  </a:cxn>
                  <a:cxn ang="0">
                    <a:pos x="0" y="54"/>
                  </a:cxn>
                  <a:cxn ang="0">
                    <a:pos x="10" y="74"/>
                  </a:cxn>
                  <a:cxn ang="0">
                    <a:pos x="2" y="94"/>
                  </a:cxn>
                  <a:cxn ang="0">
                    <a:pos x="48" y="150"/>
                  </a:cxn>
                  <a:cxn ang="0">
                    <a:pos x="12" y="188"/>
                  </a:cxn>
                  <a:cxn ang="0">
                    <a:pos x="12" y="188"/>
                  </a:cxn>
                  <a:cxn ang="0">
                    <a:pos x="8" y="194"/>
                  </a:cxn>
                  <a:cxn ang="0">
                    <a:pos x="6" y="202"/>
                  </a:cxn>
                  <a:cxn ang="0">
                    <a:pos x="4" y="210"/>
                  </a:cxn>
                  <a:cxn ang="0">
                    <a:pos x="2" y="222"/>
                  </a:cxn>
                  <a:cxn ang="0">
                    <a:pos x="6" y="236"/>
                  </a:cxn>
                  <a:cxn ang="0">
                    <a:pos x="12" y="250"/>
                  </a:cxn>
                  <a:cxn ang="0">
                    <a:pos x="24" y="266"/>
                  </a:cxn>
                  <a:cxn ang="0">
                    <a:pos x="24" y="266"/>
                  </a:cxn>
                  <a:cxn ang="0">
                    <a:pos x="78" y="330"/>
                  </a:cxn>
                  <a:cxn ang="0">
                    <a:pos x="78" y="330"/>
                  </a:cxn>
                  <a:cxn ang="0">
                    <a:pos x="80" y="296"/>
                  </a:cxn>
                  <a:cxn ang="0">
                    <a:pos x="82" y="280"/>
                  </a:cxn>
                  <a:cxn ang="0">
                    <a:pos x="84" y="266"/>
                  </a:cxn>
                  <a:cxn ang="0">
                    <a:pos x="84" y="266"/>
                  </a:cxn>
                  <a:cxn ang="0">
                    <a:pos x="94" y="242"/>
                  </a:cxn>
                  <a:cxn ang="0">
                    <a:pos x="104" y="218"/>
                  </a:cxn>
                  <a:cxn ang="0">
                    <a:pos x="104" y="218"/>
                  </a:cxn>
                  <a:cxn ang="0">
                    <a:pos x="112" y="202"/>
                  </a:cxn>
                  <a:cxn ang="0">
                    <a:pos x="116" y="190"/>
                  </a:cxn>
                  <a:cxn ang="0">
                    <a:pos x="118" y="174"/>
                  </a:cxn>
                  <a:cxn ang="0">
                    <a:pos x="114" y="158"/>
                  </a:cxn>
                  <a:cxn ang="0">
                    <a:pos x="114" y="158"/>
                  </a:cxn>
                  <a:cxn ang="0">
                    <a:pos x="120" y="150"/>
                  </a:cxn>
                  <a:cxn ang="0">
                    <a:pos x="122" y="142"/>
                  </a:cxn>
                  <a:cxn ang="0">
                    <a:pos x="124" y="126"/>
                  </a:cxn>
                  <a:cxn ang="0">
                    <a:pos x="126" y="110"/>
                  </a:cxn>
                  <a:cxn ang="0">
                    <a:pos x="128" y="94"/>
                  </a:cxn>
                  <a:cxn ang="0">
                    <a:pos x="128" y="94"/>
                  </a:cxn>
                </a:cxnLst>
                <a:rect l="0" t="0" r="r" b="b"/>
                <a:pathLst>
                  <a:path w="128" h="330">
                    <a:moveTo>
                      <a:pt x="128" y="94"/>
                    </a:moveTo>
                    <a:lnTo>
                      <a:pt x="104" y="34"/>
                    </a:lnTo>
                    <a:lnTo>
                      <a:pt x="26" y="0"/>
                    </a:lnTo>
                    <a:lnTo>
                      <a:pt x="10" y="32"/>
                    </a:lnTo>
                    <a:lnTo>
                      <a:pt x="0" y="54"/>
                    </a:lnTo>
                    <a:lnTo>
                      <a:pt x="10" y="74"/>
                    </a:lnTo>
                    <a:lnTo>
                      <a:pt x="2" y="94"/>
                    </a:lnTo>
                    <a:lnTo>
                      <a:pt x="48" y="150"/>
                    </a:lnTo>
                    <a:lnTo>
                      <a:pt x="12" y="188"/>
                    </a:lnTo>
                    <a:lnTo>
                      <a:pt x="12" y="188"/>
                    </a:lnTo>
                    <a:lnTo>
                      <a:pt x="8" y="194"/>
                    </a:lnTo>
                    <a:lnTo>
                      <a:pt x="6" y="202"/>
                    </a:lnTo>
                    <a:lnTo>
                      <a:pt x="4" y="210"/>
                    </a:lnTo>
                    <a:lnTo>
                      <a:pt x="2" y="222"/>
                    </a:lnTo>
                    <a:lnTo>
                      <a:pt x="6" y="236"/>
                    </a:lnTo>
                    <a:lnTo>
                      <a:pt x="12" y="250"/>
                    </a:lnTo>
                    <a:lnTo>
                      <a:pt x="24" y="266"/>
                    </a:lnTo>
                    <a:lnTo>
                      <a:pt x="24" y="266"/>
                    </a:lnTo>
                    <a:lnTo>
                      <a:pt x="78" y="330"/>
                    </a:lnTo>
                    <a:lnTo>
                      <a:pt x="78" y="330"/>
                    </a:lnTo>
                    <a:lnTo>
                      <a:pt x="80" y="296"/>
                    </a:lnTo>
                    <a:lnTo>
                      <a:pt x="82" y="280"/>
                    </a:lnTo>
                    <a:lnTo>
                      <a:pt x="84" y="266"/>
                    </a:lnTo>
                    <a:lnTo>
                      <a:pt x="84" y="266"/>
                    </a:lnTo>
                    <a:lnTo>
                      <a:pt x="94" y="242"/>
                    </a:lnTo>
                    <a:lnTo>
                      <a:pt x="104" y="218"/>
                    </a:lnTo>
                    <a:lnTo>
                      <a:pt x="104" y="218"/>
                    </a:lnTo>
                    <a:lnTo>
                      <a:pt x="112" y="202"/>
                    </a:lnTo>
                    <a:lnTo>
                      <a:pt x="116" y="190"/>
                    </a:lnTo>
                    <a:lnTo>
                      <a:pt x="118" y="174"/>
                    </a:lnTo>
                    <a:lnTo>
                      <a:pt x="114" y="158"/>
                    </a:lnTo>
                    <a:lnTo>
                      <a:pt x="114" y="158"/>
                    </a:lnTo>
                    <a:lnTo>
                      <a:pt x="120" y="150"/>
                    </a:lnTo>
                    <a:lnTo>
                      <a:pt x="122" y="142"/>
                    </a:lnTo>
                    <a:lnTo>
                      <a:pt x="124" y="126"/>
                    </a:lnTo>
                    <a:lnTo>
                      <a:pt x="126" y="110"/>
                    </a:lnTo>
                    <a:lnTo>
                      <a:pt x="128" y="94"/>
                    </a:lnTo>
                    <a:lnTo>
                      <a:pt x="128" y="94"/>
                    </a:lnTo>
                    <a:close/>
                  </a:path>
                </a:pathLst>
              </a:custGeom>
              <a:solidFill>
                <a:schemeClr val="accent6">
                  <a:lumMod val="75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85" name="Freeform 25">
                <a:extLst>
                  <a:ext uri="{FF2B5EF4-FFF2-40B4-BE49-F238E27FC236}">
                    <a16:creationId xmlns:a16="http://schemas.microsoft.com/office/drawing/2014/main" id="{E4946808-3CA8-994E-99A3-A57F5E23FFB3}"/>
                  </a:ext>
                </a:extLst>
              </p:cNvPr>
              <p:cNvSpPr>
                <a:spLocks/>
              </p:cNvSpPr>
              <p:nvPr>
                <p:custDataLst>
                  <p:tags r:id="rId120"/>
                </p:custDataLst>
              </p:nvPr>
            </p:nvSpPr>
            <p:spPr bwMode="auto">
              <a:xfrm>
                <a:off x="7301603" y="3142681"/>
                <a:ext cx="128510" cy="201585"/>
              </a:xfrm>
              <a:custGeom>
                <a:avLst/>
                <a:gdLst/>
                <a:ahLst/>
                <a:cxnLst>
                  <a:cxn ang="0">
                    <a:pos x="0" y="20"/>
                  </a:cxn>
                  <a:cxn ang="0">
                    <a:pos x="0" y="20"/>
                  </a:cxn>
                  <a:cxn ang="0">
                    <a:pos x="2" y="36"/>
                  </a:cxn>
                  <a:cxn ang="0">
                    <a:pos x="6" y="56"/>
                  </a:cxn>
                  <a:cxn ang="0">
                    <a:pos x="20" y="102"/>
                  </a:cxn>
                  <a:cxn ang="0">
                    <a:pos x="38" y="160"/>
                  </a:cxn>
                  <a:cxn ang="0">
                    <a:pos x="102" y="152"/>
                  </a:cxn>
                  <a:cxn ang="0">
                    <a:pos x="102" y="152"/>
                  </a:cxn>
                  <a:cxn ang="0">
                    <a:pos x="102" y="136"/>
                  </a:cxn>
                  <a:cxn ang="0">
                    <a:pos x="102" y="136"/>
                  </a:cxn>
                  <a:cxn ang="0">
                    <a:pos x="48" y="72"/>
                  </a:cxn>
                  <a:cxn ang="0">
                    <a:pos x="48" y="72"/>
                  </a:cxn>
                  <a:cxn ang="0">
                    <a:pos x="38" y="60"/>
                  </a:cxn>
                  <a:cxn ang="0">
                    <a:pos x="32" y="48"/>
                  </a:cxn>
                  <a:cxn ang="0">
                    <a:pos x="28" y="36"/>
                  </a:cxn>
                  <a:cxn ang="0">
                    <a:pos x="26" y="26"/>
                  </a:cxn>
                  <a:cxn ang="0">
                    <a:pos x="26" y="18"/>
                  </a:cxn>
                  <a:cxn ang="0">
                    <a:pos x="28" y="10"/>
                  </a:cxn>
                  <a:cxn ang="0">
                    <a:pos x="34" y="0"/>
                  </a:cxn>
                  <a:cxn ang="0">
                    <a:pos x="34" y="0"/>
                  </a:cxn>
                  <a:cxn ang="0">
                    <a:pos x="22" y="0"/>
                  </a:cxn>
                  <a:cxn ang="0">
                    <a:pos x="10" y="4"/>
                  </a:cxn>
                  <a:cxn ang="0">
                    <a:pos x="6" y="8"/>
                  </a:cxn>
                  <a:cxn ang="0">
                    <a:pos x="4" y="10"/>
                  </a:cxn>
                  <a:cxn ang="0">
                    <a:pos x="2" y="16"/>
                  </a:cxn>
                  <a:cxn ang="0">
                    <a:pos x="0" y="20"/>
                  </a:cxn>
                  <a:cxn ang="0">
                    <a:pos x="0" y="20"/>
                  </a:cxn>
                </a:cxnLst>
                <a:rect l="0" t="0" r="r" b="b"/>
                <a:pathLst>
                  <a:path w="102" h="160">
                    <a:moveTo>
                      <a:pt x="0" y="20"/>
                    </a:moveTo>
                    <a:lnTo>
                      <a:pt x="0" y="20"/>
                    </a:lnTo>
                    <a:lnTo>
                      <a:pt x="2" y="36"/>
                    </a:lnTo>
                    <a:lnTo>
                      <a:pt x="6" y="56"/>
                    </a:lnTo>
                    <a:lnTo>
                      <a:pt x="20" y="102"/>
                    </a:lnTo>
                    <a:lnTo>
                      <a:pt x="38" y="160"/>
                    </a:lnTo>
                    <a:lnTo>
                      <a:pt x="102" y="152"/>
                    </a:lnTo>
                    <a:lnTo>
                      <a:pt x="102" y="152"/>
                    </a:lnTo>
                    <a:lnTo>
                      <a:pt x="102" y="136"/>
                    </a:lnTo>
                    <a:lnTo>
                      <a:pt x="102" y="136"/>
                    </a:lnTo>
                    <a:lnTo>
                      <a:pt x="48" y="72"/>
                    </a:lnTo>
                    <a:lnTo>
                      <a:pt x="48" y="72"/>
                    </a:lnTo>
                    <a:lnTo>
                      <a:pt x="38" y="60"/>
                    </a:lnTo>
                    <a:lnTo>
                      <a:pt x="32" y="48"/>
                    </a:lnTo>
                    <a:lnTo>
                      <a:pt x="28" y="36"/>
                    </a:lnTo>
                    <a:lnTo>
                      <a:pt x="26" y="26"/>
                    </a:lnTo>
                    <a:lnTo>
                      <a:pt x="26" y="18"/>
                    </a:lnTo>
                    <a:lnTo>
                      <a:pt x="28" y="10"/>
                    </a:lnTo>
                    <a:lnTo>
                      <a:pt x="34" y="0"/>
                    </a:lnTo>
                    <a:lnTo>
                      <a:pt x="34" y="0"/>
                    </a:lnTo>
                    <a:lnTo>
                      <a:pt x="22" y="0"/>
                    </a:lnTo>
                    <a:lnTo>
                      <a:pt x="10" y="4"/>
                    </a:lnTo>
                    <a:lnTo>
                      <a:pt x="6" y="8"/>
                    </a:lnTo>
                    <a:lnTo>
                      <a:pt x="4" y="10"/>
                    </a:lnTo>
                    <a:lnTo>
                      <a:pt x="2" y="16"/>
                    </a:lnTo>
                    <a:lnTo>
                      <a:pt x="0" y="20"/>
                    </a:lnTo>
                    <a:lnTo>
                      <a:pt x="0" y="20"/>
                    </a:lnTo>
                    <a:close/>
                  </a:path>
                </a:pathLst>
              </a:custGeom>
              <a:solidFill>
                <a:schemeClr val="accent6">
                  <a:lumMod val="20000"/>
                  <a:lumOff val="80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86" name="Freeform 26">
                <a:extLst>
                  <a:ext uri="{FF2B5EF4-FFF2-40B4-BE49-F238E27FC236}">
                    <a16:creationId xmlns:a16="http://schemas.microsoft.com/office/drawing/2014/main" id="{1BA072F9-0162-AB49-B515-1595126E8DB6}"/>
                  </a:ext>
                </a:extLst>
              </p:cNvPr>
              <p:cNvSpPr>
                <a:spLocks/>
              </p:cNvSpPr>
              <p:nvPr>
                <p:custDataLst>
                  <p:tags r:id="rId121"/>
                </p:custDataLst>
              </p:nvPr>
            </p:nvSpPr>
            <p:spPr bwMode="auto">
              <a:xfrm>
                <a:off x="6732126" y="2825185"/>
                <a:ext cx="660190" cy="443486"/>
              </a:xfrm>
              <a:custGeom>
                <a:avLst/>
                <a:gdLst/>
                <a:ahLst/>
                <a:cxnLst>
                  <a:cxn ang="0">
                    <a:pos x="36" y="236"/>
                  </a:cxn>
                  <a:cxn ang="0">
                    <a:pos x="48" y="352"/>
                  </a:cxn>
                  <a:cxn ang="0">
                    <a:pos x="452" y="276"/>
                  </a:cxn>
                  <a:cxn ang="0">
                    <a:pos x="452" y="276"/>
                  </a:cxn>
                  <a:cxn ang="0">
                    <a:pos x="452" y="272"/>
                  </a:cxn>
                  <a:cxn ang="0">
                    <a:pos x="452" y="272"/>
                  </a:cxn>
                  <a:cxn ang="0">
                    <a:pos x="454" y="268"/>
                  </a:cxn>
                  <a:cxn ang="0">
                    <a:pos x="456" y="262"/>
                  </a:cxn>
                  <a:cxn ang="0">
                    <a:pos x="458" y="260"/>
                  </a:cxn>
                  <a:cxn ang="0">
                    <a:pos x="462" y="256"/>
                  </a:cxn>
                  <a:cxn ang="0">
                    <a:pos x="474" y="252"/>
                  </a:cxn>
                  <a:cxn ang="0">
                    <a:pos x="486" y="252"/>
                  </a:cxn>
                  <a:cxn ang="0">
                    <a:pos x="486" y="252"/>
                  </a:cxn>
                  <a:cxn ang="0">
                    <a:pos x="488" y="246"/>
                  </a:cxn>
                  <a:cxn ang="0">
                    <a:pos x="524" y="208"/>
                  </a:cxn>
                  <a:cxn ang="0">
                    <a:pos x="478" y="152"/>
                  </a:cxn>
                  <a:cxn ang="0">
                    <a:pos x="486" y="132"/>
                  </a:cxn>
                  <a:cxn ang="0">
                    <a:pos x="476" y="112"/>
                  </a:cxn>
                  <a:cxn ang="0">
                    <a:pos x="486" y="90"/>
                  </a:cxn>
                  <a:cxn ang="0">
                    <a:pos x="502" y="58"/>
                  </a:cxn>
                  <a:cxn ang="0">
                    <a:pos x="500" y="56"/>
                  </a:cxn>
                  <a:cxn ang="0">
                    <a:pos x="474" y="62"/>
                  </a:cxn>
                  <a:cxn ang="0">
                    <a:pos x="462" y="40"/>
                  </a:cxn>
                  <a:cxn ang="0">
                    <a:pos x="458" y="16"/>
                  </a:cxn>
                  <a:cxn ang="0">
                    <a:pos x="426" y="0"/>
                  </a:cxn>
                  <a:cxn ang="0">
                    <a:pos x="60" y="80"/>
                  </a:cxn>
                  <a:cxn ang="0">
                    <a:pos x="56" y="48"/>
                  </a:cxn>
                  <a:cxn ang="0">
                    <a:pos x="56" y="48"/>
                  </a:cxn>
                  <a:cxn ang="0">
                    <a:pos x="28" y="70"/>
                  </a:cxn>
                  <a:cxn ang="0">
                    <a:pos x="0" y="90"/>
                  </a:cxn>
                  <a:cxn ang="0">
                    <a:pos x="18" y="224"/>
                  </a:cxn>
                  <a:cxn ang="0">
                    <a:pos x="36" y="236"/>
                  </a:cxn>
                </a:cxnLst>
                <a:rect l="0" t="0" r="r" b="b"/>
                <a:pathLst>
                  <a:path w="524" h="352">
                    <a:moveTo>
                      <a:pt x="36" y="236"/>
                    </a:moveTo>
                    <a:lnTo>
                      <a:pt x="48" y="352"/>
                    </a:lnTo>
                    <a:lnTo>
                      <a:pt x="452" y="276"/>
                    </a:lnTo>
                    <a:lnTo>
                      <a:pt x="452" y="276"/>
                    </a:lnTo>
                    <a:lnTo>
                      <a:pt x="452" y="272"/>
                    </a:lnTo>
                    <a:lnTo>
                      <a:pt x="452" y="272"/>
                    </a:lnTo>
                    <a:lnTo>
                      <a:pt x="454" y="268"/>
                    </a:lnTo>
                    <a:lnTo>
                      <a:pt x="456" y="262"/>
                    </a:lnTo>
                    <a:lnTo>
                      <a:pt x="458" y="260"/>
                    </a:lnTo>
                    <a:lnTo>
                      <a:pt x="462" y="256"/>
                    </a:lnTo>
                    <a:lnTo>
                      <a:pt x="474" y="252"/>
                    </a:lnTo>
                    <a:lnTo>
                      <a:pt x="486" y="252"/>
                    </a:lnTo>
                    <a:lnTo>
                      <a:pt x="486" y="252"/>
                    </a:lnTo>
                    <a:lnTo>
                      <a:pt x="488" y="246"/>
                    </a:lnTo>
                    <a:lnTo>
                      <a:pt x="524" y="208"/>
                    </a:lnTo>
                    <a:lnTo>
                      <a:pt x="478" y="152"/>
                    </a:lnTo>
                    <a:lnTo>
                      <a:pt x="486" y="132"/>
                    </a:lnTo>
                    <a:lnTo>
                      <a:pt x="476" y="112"/>
                    </a:lnTo>
                    <a:lnTo>
                      <a:pt x="486" y="90"/>
                    </a:lnTo>
                    <a:lnTo>
                      <a:pt x="502" y="58"/>
                    </a:lnTo>
                    <a:lnTo>
                      <a:pt x="500" y="56"/>
                    </a:lnTo>
                    <a:lnTo>
                      <a:pt x="474" y="62"/>
                    </a:lnTo>
                    <a:lnTo>
                      <a:pt x="462" y="40"/>
                    </a:lnTo>
                    <a:lnTo>
                      <a:pt x="458" y="16"/>
                    </a:lnTo>
                    <a:lnTo>
                      <a:pt x="426" y="0"/>
                    </a:lnTo>
                    <a:lnTo>
                      <a:pt x="60" y="80"/>
                    </a:lnTo>
                    <a:lnTo>
                      <a:pt x="56" y="48"/>
                    </a:lnTo>
                    <a:lnTo>
                      <a:pt x="56" y="48"/>
                    </a:lnTo>
                    <a:lnTo>
                      <a:pt x="28" y="70"/>
                    </a:lnTo>
                    <a:lnTo>
                      <a:pt x="0" y="90"/>
                    </a:lnTo>
                    <a:lnTo>
                      <a:pt x="18" y="224"/>
                    </a:lnTo>
                    <a:lnTo>
                      <a:pt x="36" y="236"/>
                    </a:lnTo>
                    <a:close/>
                  </a:path>
                </a:pathLst>
              </a:custGeom>
              <a:solidFill>
                <a:schemeClr val="accent6">
                  <a:lumMod val="75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87" name="Freeform 27">
                <a:extLst>
                  <a:ext uri="{FF2B5EF4-FFF2-40B4-BE49-F238E27FC236}">
                    <a16:creationId xmlns:a16="http://schemas.microsoft.com/office/drawing/2014/main" id="{33677BB1-9355-9249-A16F-B0521B24E1F9}"/>
                  </a:ext>
                </a:extLst>
              </p:cNvPr>
              <p:cNvSpPr>
                <a:spLocks/>
              </p:cNvSpPr>
              <p:nvPr>
                <p:custDataLst>
                  <p:tags r:id="rId122"/>
                </p:custDataLst>
              </p:nvPr>
            </p:nvSpPr>
            <p:spPr bwMode="auto">
              <a:xfrm>
                <a:off x="6900953" y="3172918"/>
                <a:ext cx="529160" cy="377971"/>
              </a:xfrm>
              <a:custGeom>
                <a:avLst/>
                <a:gdLst/>
                <a:ahLst/>
                <a:cxnLst>
                  <a:cxn ang="0">
                    <a:pos x="416" y="138"/>
                  </a:cxn>
                  <a:cxn ang="0">
                    <a:pos x="416" y="138"/>
                  </a:cxn>
                  <a:cxn ang="0">
                    <a:pos x="420" y="128"/>
                  </a:cxn>
                  <a:cxn ang="0">
                    <a:pos x="356" y="136"/>
                  </a:cxn>
                  <a:cxn ang="0">
                    <a:pos x="356" y="136"/>
                  </a:cxn>
                  <a:cxn ang="0">
                    <a:pos x="338" y="80"/>
                  </a:cxn>
                  <a:cxn ang="0">
                    <a:pos x="326" y="36"/>
                  </a:cxn>
                  <a:cxn ang="0">
                    <a:pos x="322" y="16"/>
                  </a:cxn>
                  <a:cxn ang="0">
                    <a:pos x="318" y="0"/>
                  </a:cxn>
                  <a:cxn ang="0">
                    <a:pos x="0" y="60"/>
                  </a:cxn>
                  <a:cxn ang="0">
                    <a:pos x="6" y="122"/>
                  </a:cxn>
                  <a:cxn ang="0">
                    <a:pos x="34" y="88"/>
                  </a:cxn>
                  <a:cxn ang="0">
                    <a:pos x="52" y="78"/>
                  </a:cxn>
                  <a:cxn ang="0">
                    <a:pos x="60" y="64"/>
                  </a:cxn>
                  <a:cxn ang="0">
                    <a:pos x="84" y="64"/>
                  </a:cxn>
                  <a:cxn ang="0">
                    <a:pos x="84" y="64"/>
                  </a:cxn>
                  <a:cxn ang="0">
                    <a:pos x="88" y="62"/>
                  </a:cxn>
                  <a:cxn ang="0">
                    <a:pos x="96" y="56"/>
                  </a:cxn>
                  <a:cxn ang="0">
                    <a:pos x="100" y="54"/>
                  </a:cxn>
                  <a:cxn ang="0">
                    <a:pos x="108" y="52"/>
                  </a:cxn>
                  <a:cxn ang="0">
                    <a:pos x="116" y="52"/>
                  </a:cxn>
                  <a:cxn ang="0">
                    <a:pos x="126" y="52"/>
                  </a:cxn>
                  <a:cxn ang="0">
                    <a:pos x="126" y="52"/>
                  </a:cxn>
                  <a:cxn ang="0">
                    <a:pos x="142" y="56"/>
                  </a:cxn>
                  <a:cxn ang="0">
                    <a:pos x="152" y="60"/>
                  </a:cxn>
                  <a:cxn ang="0">
                    <a:pos x="158" y="64"/>
                  </a:cxn>
                  <a:cxn ang="0">
                    <a:pos x="156" y="76"/>
                  </a:cxn>
                  <a:cxn ang="0">
                    <a:pos x="184" y="82"/>
                  </a:cxn>
                  <a:cxn ang="0">
                    <a:pos x="190" y="104"/>
                  </a:cxn>
                  <a:cxn ang="0">
                    <a:pos x="222" y="104"/>
                  </a:cxn>
                  <a:cxn ang="0">
                    <a:pos x="230" y="116"/>
                  </a:cxn>
                  <a:cxn ang="0">
                    <a:pos x="226" y="158"/>
                  </a:cxn>
                  <a:cxn ang="0">
                    <a:pos x="226" y="178"/>
                  </a:cxn>
                  <a:cxn ang="0">
                    <a:pos x="310" y="198"/>
                  </a:cxn>
                  <a:cxn ang="0">
                    <a:pos x="324" y="226"/>
                  </a:cxn>
                  <a:cxn ang="0">
                    <a:pos x="320" y="252"/>
                  </a:cxn>
                  <a:cxn ang="0">
                    <a:pos x="386" y="300"/>
                  </a:cxn>
                  <a:cxn ang="0">
                    <a:pos x="386" y="300"/>
                  </a:cxn>
                  <a:cxn ang="0">
                    <a:pos x="386" y="300"/>
                  </a:cxn>
                  <a:cxn ang="0">
                    <a:pos x="386" y="300"/>
                  </a:cxn>
                  <a:cxn ang="0">
                    <a:pos x="390" y="260"/>
                  </a:cxn>
                  <a:cxn ang="0">
                    <a:pos x="396" y="218"/>
                  </a:cxn>
                  <a:cxn ang="0">
                    <a:pos x="406" y="178"/>
                  </a:cxn>
                  <a:cxn ang="0">
                    <a:pos x="416" y="138"/>
                  </a:cxn>
                  <a:cxn ang="0">
                    <a:pos x="416" y="138"/>
                  </a:cxn>
                </a:cxnLst>
                <a:rect l="0" t="0" r="r" b="b"/>
                <a:pathLst>
                  <a:path w="420" h="300">
                    <a:moveTo>
                      <a:pt x="416" y="138"/>
                    </a:moveTo>
                    <a:lnTo>
                      <a:pt x="416" y="138"/>
                    </a:lnTo>
                    <a:lnTo>
                      <a:pt x="420" y="128"/>
                    </a:lnTo>
                    <a:lnTo>
                      <a:pt x="356" y="136"/>
                    </a:lnTo>
                    <a:lnTo>
                      <a:pt x="356" y="136"/>
                    </a:lnTo>
                    <a:lnTo>
                      <a:pt x="338" y="80"/>
                    </a:lnTo>
                    <a:lnTo>
                      <a:pt x="326" y="36"/>
                    </a:lnTo>
                    <a:lnTo>
                      <a:pt x="322" y="16"/>
                    </a:lnTo>
                    <a:lnTo>
                      <a:pt x="318" y="0"/>
                    </a:lnTo>
                    <a:lnTo>
                      <a:pt x="0" y="60"/>
                    </a:lnTo>
                    <a:lnTo>
                      <a:pt x="6" y="122"/>
                    </a:lnTo>
                    <a:lnTo>
                      <a:pt x="34" y="88"/>
                    </a:lnTo>
                    <a:lnTo>
                      <a:pt x="52" y="78"/>
                    </a:lnTo>
                    <a:lnTo>
                      <a:pt x="60" y="64"/>
                    </a:lnTo>
                    <a:lnTo>
                      <a:pt x="84" y="64"/>
                    </a:lnTo>
                    <a:lnTo>
                      <a:pt x="84" y="64"/>
                    </a:lnTo>
                    <a:lnTo>
                      <a:pt x="88" y="62"/>
                    </a:lnTo>
                    <a:lnTo>
                      <a:pt x="96" y="56"/>
                    </a:lnTo>
                    <a:lnTo>
                      <a:pt x="100" y="54"/>
                    </a:lnTo>
                    <a:lnTo>
                      <a:pt x="108" y="52"/>
                    </a:lnTo>
                    <a:lnTo>
                      <a:pt x="116" y="52"/>
                    </a:lnTo>
                    <a:lnTo>
                      <a:pt x="126" y="52"/>
                    </a:lnTo>
                    <a:lnTo>
                      <a:pt x="126" y="52"/>
                    </a:lnTo>
                    <a:lnTo>
                      <a:pt x="142" y="56"/>
                    </a:lnTo>
                    <a:lnTo>
                      <a:pt x="152" y="60"/>
                    </a:lnTo>
                    <a:lnTo>
                      <a:pt x="158" y="64"/>
                    </a:lnTo>
                    <a:lnTo>
                      <a:pt x="156" y="76"/>
                    </a:lnTo>
                    <a:lnTo>
                      <a:pt x="184" y="82"/>
                    </a:lnTo>
                    <a:lnTo>
                      <a:pt x="190" y="104"/>
                    </a:lnTo>
                    <a:lnTo>
                      <a:pt x="222" y="104"/>
                    </a:lnTo>
                    <a:lnTo>
                      <a:pt x="230" y="116"/>
                    </a:lnTo>
                    <a:lnTo>
                      <a:pt x="226" y="158"/>
                    </a:lnTo>
                    <a:lnTo>
                      <a:pt x="226" y="178"/>
                    </a:lnTo>
                    <a:lnTo>
                      <a:pt x="310" y="198"/>
                    </a:lnTo>
                    <a:lnTo>
                      <a:pt x="324" y="226"/>
                    </a:lnTo>
                    <a:lnTo>
                      <a:pt x="320" y="252"/>
                    </a:lnTo>
                    <a:lnTo>
                      <a:pt x="386" y="300"/>
                    </a:lnTo>
                    <a:lnTo>
                      <a:pt x="386" y="300"/>
                    </a:lnTo>
                    <a:lnTo>
                      <a:pt x="386" y="300"/>
                    </a:lnTo>
                    <a:lnTo>
                      <a:pt x="386" y="300"/>
                    </a:lnTo>
                    <a:lnTo>
                      <a:pt x="390" y="260"/>
                    </a:lnTo>
                    <a:lnTo>
                      <a:pt x="396" y="218"/>
                    </a:lnTo>
                    <a:lnTo>
                      <a:pt x="406" y="178"/>
                    </a:lnTo>
                    <a:lnTo>
                      <a:pt x="416" y="138"/>
                    </a:lnTo>
                    <a:lnTo>
                      <a:pt x="416" y="138"/>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88" name="Freeform 28">
                <a:extLst>
                  <a:ext uri="{FF2B5EF4-FFF2-40B4-BE49-F238E27FC236}">
                    <a16:creationId xmlns:a16="http://schemas.microsoft.com/office/drawing/2014/main" id="{BEE39FD5-8DDA-D343-A097-4E547B198140}"/>
                  </a:ext>
                </a:extLst>
              </p:cNvPr>
              <p:cNvSpPr>
                <a:spLocks/>
              </p:cNvSpPr>
              <p:nvPr>
                <p:custDataLst>
                  <p:tags r:id="rId123"/>
                </p:custDataLst>
              </p:nvPr>
            </p:nvSpPr>
            <p:spPr bwMode="auto">
              <a:xfrm>
                <a:off x="6069416" y="2482491"/>
                <a:ext cx="418288" cy="569477"/>
              </a:xfrm>
              <a:custGeom>
                <a:avLst/>
                <a:gdLst/>
                <a:ahLst/>
                <a:cxnLst>
                  <a:cxn ang="0">
                    <a:pos x="288" y="432"/>
                  </a:cxn>
                  <a:cxn ang="0">
                    <a:pos x="286" y="412"/>
                  </a:cxn>
                  <a:cxn ang="0">
                    <a:pos x="294" y="390"/>
                  </a:cxn>
                  <a:cxn ang="0">
                    <a:pos x="312" y="350"/>
                  </a:cxn>
                  <a:cxn ang="0">
                    <a:pos x="324" y="312"/>
                  </a:cxn>
                  <a:cxn ang="0">
                    <a:pos x="330" y="272"/>
                  </a:cxn>
                  <a:cxn ang="0">
                    <a:pos x="330" y="234"/>
                  </a:cxn>
                  <a:cxn ang="0">
                    <a:pos x="318" y="196"/>
                  </a:cxn>
                  <a:cxn ang="0">
                    <a:pos x="310" y="176"/>
                  </a:cxn>
                  <a:cxn ang="0">
                    <a:pos x="304" y="170"/>
                  </a:cxn>
                  <a:cxn ang="0">
                    <a:pos x="298" y="174"/>
                  </a:cxn>
                  <a:cxn ang="0">
                    <a:pos x="286" y="182"/>
                  </a:cxn>
                  <a:cxn ang="0">
                    <a:pos x="250" y="208"/>
                  </a:cxn>
                  <a:cxn ang="0">
                    <a:pos x="230" y="220"/>
                  </a:cxn>
                  <a:cxn ang="0">
                    <a:pos x="212" y="220"/>
                  </a:cxn>
                  <a:cxn ang="0">
                    <a:pos x="208" y="218"/>
                  </a:cxn>
                  <a:cxn ang="0">
                    <a:pos x="206" y="210"/>
                  </a:cxn>
                  <a:cxn ang="0">
                    <a:pos x="218" y="186"/>
                  </a:cxn>
                  <a:cxn ang="0">
                    <a:pos x="228" y="160"/>
                  </a:cxn>
                  <a:cxn ang="0">
                    <a:pos x="238" y="124"/>
                  </a:cxn>
                  <a:cxn ang="0">
                    <a:pos x="240" y="88"/>
                  </a:cxn>
                  <a:cxn ang="0">
                    <a:pos x="232" y="54"/>
                  </a:cxn>
                  <a:cxn ang="0">
                    <a:pos x="210" y="26"/>
                  </a:cxn>
                  <a:cxn ang="0">
                    <a:pos x="198" y="16"/>
                  </a:cxn>
                  <a:cxn ang="0">
                    <a:pos x="178" y="2"/>
                  </a:cxn>
                  <a:cxn ang="0">
                    <a:pos x="160" y="0"/>
                  </a:cxn>
                  <a:cxn ang="0">
                    <a:pos x="142" y="2"/>
                  </a:cxn>
                  <a:cxn ang="0">
                    <a:pos x="120" y="18"/>
                  </a:cxn>
                  <a:cxn ang="0">
                    <a:pos x="88" y="46"/>
                  </a:cxn>
                  <a:cxn ang="0">
                    <a:pos x="72" y="60"/>
                  </a:cxn>
                  <a:cxn ang="0">
                    <a:pos x="46" y="72"/>
                  </a:cxn>
                  <a:cxn ang="0">
                    <a:pos x="28" y="82"/>
                  </a:cxn>
                  <a:cxn ang="0">
                    <a:pos x="24" y="88"/>
                  </a:cxn>
                  <a:cxn ang="0">
                    <a:pos x="12" y="116"/>
                  </a:cxn>
                  <a:cxn ang="0">
                    <a:pos x="6" y="146"/>
                  </a:cxn>
                  <a:cxn ang="0">
                    <a:pos x="2" y="210"/>
                  </a:cxn>
                  <a:cxn ang="0">
                    <a:pos x="4" y="220"/>
                  </a:cxn>
                  <a:cxn ang="0">
                    <a:pos x="14" y="248"/>
                  </a:cxn>
                  <a:cxn ang="0">
                    <a:pos x="28" y="276"/>
                  </a:cxn>
                  <a:cxn ang="0">
                    <a:pos x="32" y="286"/>
                  </a:cxn>
                  <a:cxn ang="0">
                    <a:pos x="34" y="322"/>
                  </a:cxn>
                  <a:cxn ang="0">
                    <a:pos x="32" y="360"/>
                  </a:cxn>
                  <a:cxn ang="0">
                    <a:pos x="22" y="406"/>
                  </a:cxn>
                  <a:cxn ang="0">
                    <a:pos x="6" y="440"/>
                  </a:cxn>
                  <a:cxn ang="0">
                    <a:pos x="176" y="452"/>
                  </a:cxn>
                </a:cxnLst>
                <a:rect l="0" t="0" r="r" b="b"/>
                <a:pathLst>
                  <a:path w="332" h="452">
                    <a:moveTo>
                      <a:pt x="288" y="432"/>
                    </a:moveTo>
                    <a:lnTo>
                      <a:pt x="288" y="432"/>
                    </a:lnTo>
                    <a:lnTo>
                      <a:pt x="286" y="422"/>
                    </a:lnTo>
                    <a:lnTo>
                      <a:pt x="286" y="412"/>
                    </a:lnTo>
                    <a:lnTo>
                      <a:pt x="290" y="402"/>
                    </a:lnTo>
                    <a:lnTo>
                      <a:pt x="294" y="390"/>
                    </a:lnTo>
                    <a:lnTo>
                      <a:pt x="304" y="368"/>
                    </a:lnTo>
                    <a:lnTo>
                      <a:pt x="312" y="350"/>
                    </a:lnTo>
                    <a:lnTo>
                      <a:pt x="312" y="350"/>
                    </a:lnTo>
                    <a:lnTo>
                      <a:pt x="324" y="312"/>
                    </a:lnTo>
                    <a:lnTo>
                      <a:pt x="328" y="292"/>
                    </a:lnTo>
                    <a:lnTo>
                      <a:pt x="330" y="272"/>
                    </a:lnTo>
                    <a:lnTo>
                      <a:pt x="332" y="254"/>
                    </a:lnTo>
                    <a:lnTo>
                      <a:pt x="330" y="234"/>
                    </a:lnTo>
                    <a:lnTo>
                      <a:pt x="326" y="214"/>
                    </a:lnTo>
                    <a:lnTo>
                      <a:pt x="318" y="196"/>
                    </a:lnTo>
                    <a:lnTo>
                      <a:pt x="318" y="196"/>
                    </a:lnTo>
                    <a:lnTo>
                      <a:pt x="310" y="176"/>
                    </a:lnTo>
                    <a:lnTo>
                      <a:pt x="306" y="172"/>
                    </a:lnTo>
                    <a:lnTo>
                      <a:pt x="304" y="170"/>
                    </a:lnTo>
                    <a:lnTo>
                      <a:pt x="302" y="172"/>
                    </a:lnTo>
                    <a:lnTo>
                      <a:pt x="298" y="174"/>
                    </a:lnTo>
                    <a:lnTo>
                      <a:pt x="286" y="182"/>
                    </a:lnTo>
                    <a:lnTo>
                      <a:pt x="286" y="182"/>
                    </a:lnTo>
                    <a:lnTo>
                      <a:pt x="270" y="192"/>
                    </a:lnTo>
                    <a:lnTo>
                      <a:pt x="250" y="208"/>
                    </a:lnTo>
                    <a:lnTo>
                      <a:pt x="240" y="216"/>
                    </a:lnTo>
                    <a:lnTo>
                      <a:pt x="230" y="220"/>
                    </a:lnTo>
                    <a:lnTo>
                      <a:pt x="220" y="222"/>
                    </a:lnTo>
                    <a:lnTo>
                      <a:pt x="212" y="220"/>
                    </a:lnTo>
                    <a:lnTo>
                      <a:pt x="212" y="220"/>
                    </a:lnTo>
                    <a:lnTo>
                      <a:pt x="208" y="218"/>
                    </a:lnTo>
                    <a:lnTo>
                      <a:pt x="206" y="214"/>
                    </a:lnTo>
                    <a:lnTo>
                      <a:pt x="206" y="210"/>
                    </a:lnTo>
                    <a:lnTo>
                      <a:pt x="210" y="204"/>
                    </a:lnTo>
                    <a:lnTo>
                      <a:pt x="218" y="186"/>
                    </a:lnTo>
                    <a:lnTo>
                      <a:pt x="228" y="160"/>
                    </a:lnTo>
                    <a:lnTo>
                      <a:pt x="228" y="160"/>
                    </a:lnTo>
                    <a:lnTo>
                      <a:pt x="234" y="142"/>
                    </a:lnTo>
                    <a:lnTo>
                      <a:pt x="238" y="124"/>
                    </a:lnTo>
                    <a:lnTo>
                      <a:pt x="240" y="106"/>
                    </a:lnTo>
                    <a:lnTo>
                      <a:pt x="240" y="88"/>
                    </a:lnTo>
                    <a:lnTo>
                      <a:pt x="236" y="72"/>
                    </a:lnTo>
                    <a:lnTo>
                      <a:pt x="232" y="54"/>
                    </a:lnTo>
                    <a:lnTo>
                      <a:pt x="222" y="40"/>
                    </a:lnTo>
                    <a:lnTo>
                      <a:pt x="210" y="26"/>
                    </a:lnTo>
                    <a:lnTo>
                      <a:pt x="210" y="26"/>
                    </a:lnTo>
                    <a:lnTo>
                      <a:pt x="198" y="16"/>
                    </a:lnTo>
                    <a:lnTo>
                      <a:pt x="188" y="8"/>
                    </a:lnTo>
                    <a:lnTo>
                      <a:pt x="178" y="2"/>
                    </a:lnTo>
                    <a:lnTo>
                      <a:pt x="168" y="0"/>
                    </a:lnTo>
                    <a:lnTo>
                      <a:pt x="160" y="0"/>
                    </a:lnTo>
                    <a:lnTo>
                      <a:pt x="150" y="0"/>
                    </a:lnTo>
                    <a:lnTo>
                      <a:pt x="142" y="2"/>
                    </a:lnTo>
                    <a:lnTo>
                      <a:pt x="134" y="6"/>
                    </a:lnTo>
                    <a:lnTo>
                      <a:pt x="120" y="18"/>
                    </a:lnTo>
                    <a:lnTo>
                      <a:pt x="104" y="30"/>
                    </a:lnTo>
                    <a:lnTo>
                      <a:pt x="88" y="46"/>
                    </a:lnTo>
                    <a:lnTo>
                      <a:pt x="72" y="60"/>
                    </a:lnTo>
                    <a:lnTo>
                      <a:pt x="72" y="60"/>
                    </a:lnTo>
                    <a:lnTo>
                      <a:pt x="60" y="66"/>
                    </a:lnTo>
                    <a:lnTo>
                      <a:pt x="46" y="72"/>
                    </a:lnTo>
                    <a:lnTo>
                      <a:pt x="34" y="78"/>
                    </a:lnTo>
                    <a:lnTo>
                      <a:pt x="28" y="82"/>
                    </a:lnTo>
                    <a:lnTo>
                      <a:pt x="24" y="88"/>
                    </a:lnTo>
                    <a:lnTo>
                      <a:pt x="24" y="88"/>
                    </a:lnTo>
                    <a:lnTo>
                      <a:pt x="16" y="102"/>
                    </a:lnTo>
                    <a:lnTo>
                      <a:pt x="12" y="116"/>
                    </a:lnTo>
                    <a:lnTo>
                      <a:pt x="8" y="130"/>
                    </a:lnTo>
                    <a:lnTo>
                      <a:pt x="6" y="146"/>
                    </a:lnTo>
                    <a:lnTo>
                      <a:pt x="2" y="176"/>
                    </a:lnTo>
                    <a:lnTo>
                      <a:pt x="2" y="210"/>
                    </a:lnTo>
                    <a:lnTo>
                      <a:pt x="2" y="210"/>
                    </a:lnTo>
                    <a:lnTo>
                      <a:pt x="4" y="220"/>
                    </a:lnTo>
                    <a:lnTo>
                      <a:pt x="6" y="230"/>
                    </a:lnTo>
                    <a:lnTo>
                      <a:pt x="14" y="248"/>
                    </a:lnTo>
                    <a:lnTo>
                      <a:pt x="24" y="266"/>
                    </a:lnTo>
                    <a:lnTo>
                      <a:pt x="28" y="276"/>
                    </a:lnTo>
                    <a:lnTo>
                      <a:pt x="32" y="286"/>
                    </a:lnTo>
                    <a:lnTo>
                      <a:pt x="32" y="286"/>
                    </a:lnTo>
                    <a:lnTo>
                      <a:pt x="34" y="304"/>
                    </a:lnTo>
                    <a:lnTo>
                      <a:pt x="34" y="322"/>
                    </a:lnTo>
                    <a:lnTo>
                      <a:pt x="32" y="360"/>
                    </a:lnTo>
                    <a:lnTo>
                      <a:pt x="32" y="360"/>
                    </a:lnTo>
                    <a:lnTo>
                      <a:pt x="28" y="382"/>
                    </a:lnTo>
                    <a:lnTo>
                      <a:pt x="22" y="406"/>
                    </a:lnTo>
                    <a:lnTo>
                      <a:pt x="12" y="428"/>
                    </a:lnTo>
                    <a:lnTo>
                      <a:pt x="6" y="440"/>
                    </a:lnTo>
                    <a:lnTo>
                      <a:pt x="0" y="448"/>
                    </a:lnTo>
                    <a:lnTo>
                      <a:pt x="176" y="452"/>
                    </a:lnTo>
                    <a:lnTo>
                      <a:pt x="288" y="432"/>
                    </a:lnTo>
                    <a:close/>
                  </a:path>
                </a:pathLst>
              </a:custGeom>
              <a:solidFill>
                <a:schemeClr val="accent6">
                  <a:lumMod val="75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89" name="Freeform 29">
                <a:extLst>
                  <a:ext uri="{FF2B5EF4-FFF2-40B4-BE49-F238E27FC236}">
                    <a16:creationId xmlns:a16="http://schemas.microsoft.com/office/drawing/2014/main" id="{9FE34769-7F88-7244-B832-EBB68B5B4FFC}"/>
                  </a:ext>
                </a:extLst>
              </p:cNvPr>
              <p:cNvSpPr>
                <a:spLocks/>
              </p:cNvSpPr>
              <p:nvPr>
                <p:custDataLst>
                  <p:tags r:id="rId124"/>
                </p:custDataLst>
              </p:nvPr>
            </p:nvSpPr>
            <p:spPr bwMode="auto">
              <a:xfrm>
                <a:off x="5661207" y="2260747"/>
                <a:ext cx="597195" cy="327575"/>
              </a:xfrm>
              <a:custGeom>
                <a:avLst/>
                <a:gdLst/>
                <a:ahLst/>
                <a:cxnLst>
                  <a:cxn ang="0">
                    <a:pos x="130" y="166"/>
                  </a:cxn>
                  <a:cxn ang="0">
                    <a:pos x="158" y="156"/>
                  </a:cxn>
                  <a:cxn ang="0">
                    <a:pos x="166" y="158"/>
                  </a:cxn>
                  <a:cxn ang="0">
                    <a:pos x="176" y="172"/>
                  </a:cxn>
                  <a:cxn ang="0">
                    <a:pos x="202" y="188"/>
                  </a:cxn>
                  <a:cxn ang="0">
                    <a:pos x="222" y="234"/>
                  </a:cxn>
                  <a:cxn ang="0">
                    <a:pos x="236" y="260"/>
                  </a:cxn>
                  <a:cxn ang="0">
                    <a:pos x="244" y="218"/>
                  </a:cxn>
                  <a:cxn ang="0">
                    <a:pos x="246" y="206"/>
                  </a:cxn>
                  <a:cxn ang="0">
                    <a:pos x="256" y="194"/>
                  </a:cxn>
                  <a:cxn ang="0">
                    <a:pos x="278" y="188"/>
                  </a:cxn>
                  <a:cxn ang="0">
                    <a:pos x="296" y="180"/>
                  </a:cxn>
                  <a:cxn ang="0">
                    <a:pos x="308" y="174"/>
                  </a:cxn>
                  <a:cxn ang="0">
                    <a:pos x="338" y="150"/>
                  </a:cxn>
                  <a:cxn ang="0">
                    <a:pos x="358" y="136"/>
                  </a:cxn>
                  <a:cxn ang="0">
                    <a:pos x="384" y="132"/>
                  </a:cxn>
                  <a:cxn ang="0">
                    <a:pos x="400" y="134"/>
                  </a:cxn>
                  <a:cxn ang="0">
                    <a:pos x="426" y="142"/>
                  </a:cxn>
                  <a:cxn ang="0">
                    <a:pos x="442" y="140"/>
                  </a:cxn>
                  <a:cxn ang="0">
                    <a:pos x="456" y="134"/>
                  </a:cxn>
                  <a:cxn ang="0">
                    <a:pos x="472" y="122"/>
                  </a:cxn>
                  <a:cxn ang="0">
                    <a:pos x="472" y="108"/>
                  </a:cxn>
                  <a:cxn ang="0">
                    <a:pos x="460" y="96"/>
                  </a:cxn>
                  <a:cxn ang="0">
                    <a:pos x="430" y="78"/>
                  </a:cxn>
                  <a:cxn ang="0">
                    <a:pos x="382" y="64"/>
                  </a:cxn>
                  <a:cxn ang="0">
                    <a:pos x="366" y="62"/>
                  </a:cxn>
                  <a:cxn ang="0">
                    <a:pos x="336" y="68"/>
                  </a:cxn>
                  <a:cxn ang="0">
                    <a:pos x="280" y="86"/>
                  </a:cxn>
                  <a:cxn ang="0">
                    <a:pos x="250" y="90"/>
                  </a:cxn>
                  <a:cxn ang="0">
                    <a:pos x="234" y="88"/>
                  </a:cxn>
                  <a:cxn ang="0">
                    <a:pos x="196" y="76"/>
                  </a:cxn>
                  <a:cxn ang="0">
                    <a:pos x="182" y="68"/>
                  </a:cxn>
                  <a:cxn ang="0">
                    <a:pos x="178" y="62"/>
                  </a:cxn>
                  <a:cxn ang="0">
                    <a:pos x="172" y="36"/>
                  </a:cxn>
                  <a:cxn ang="0">
                    <a:pos x="170" y="20"/>
                  </a:cxn>
                  <a:cxn ang="0">
                    <a:pos x="162" y="6"/>
                  </a:cxn>
                  <a:cxn ang="0">
                    <a:pos x="152" y="2"/>
                  </a:cxn>
                  <a:cxn ang="0">
                    <a:pos x="130" y="2"/>
                  </a:cxn>
                  <a:cxn ang="0">
                    <a:pos x="100" y="20"/>
                  </a:cxn>
                  <a:cxn ang="0">
                    <a:pos x="84" y="34"/>
                  </a:cxn>
                  <a:cxn ang="0">
                    <a:pos x="22" y="82"/>
                  </a:cxn>
                  <a:cxn ang="0">
                    <a:pos x="0" y="90"/>
                  </a:cxn>
                  <a:cxn ang="0">
                    <a:pos x="130" y="166"/>
                  </a:cxn>
                </a:cxnLst>
                <a:rect l="0" t="0" r="r" b="b"/>
                <a:pathLst>
                  <a:path w="474" h="260">
                    <a:moveTo>
                      <a:pt x="130" y="166"/>
                    </a:moveTo>
                    <a:lnTo>
                      <a:pt x="130" y="166"/>
                    </a:lnTo>
                    <a:lnTo>
                      <a:pt x="146" y="158"/>
                    </a:lnTo>
                    <a:lnTo>
                      <a:pt x="158" y="156"/>
                    </a:lnTo>
                    <a:lnTo>
                      <a:pt x="162" y="156"/>
                    </a:lnTo>
                    <a:lnTo>
                      <a:pt x="166" y="158"/>
                    </a:lnTo>
                    <a:lnTo>
                      <a:pt x="166" y="158"/>
                    </a:lnTo>
                    <a:lnTo>
                      <a:pt x="176" y="172"/>
                    </a:lnTo>
                    <a:lnTo>
                      <a:pt x="180" y="176"/>
                    </a:lnTo>
                    <a:lnTo>
                      <a:pt x="202" y="188"/>
                    </a:lnTo>
                    <a:lnTo>
                      <a:pt x="194" y="226"/>
                    </a:lnTo>
                    <a:lnTo>
                      <a:pt x="222" y="234"/>
                    </a:lnTo>
                    <a:lnTo>
                      <a:pt x="222" y="252"/>
                    </a:lnTo>
                    <a:lnTo>
                      <a:pt x="236" y="260"/>
                    </a:lnTo>
                    <a:lnTo>
                      <a:pt x="236" y="260"/>
                    </a:lnTo>
                    <a:lnTo>
                      <a:pt x="244" y="218"/>
                    </a:lnTo>
                    <a:lnTo>
                      <a:pt x="244" y="218"/>
                    </a:lnTo>
                    <a:lnTo>
                      <a:pt x="246" y="206"/>
                    </a:lnTo>
                    <a:lnTo>
                      <a:pt x="250" y="200"/>
                    </a:lnTo>
                    <a:lnTo>
                      <a:pt x="256" y="194"/>
                    </a:lnTo>
                    <a:lnTo>
                      <a:pt x="262" y="192"/>
                    </a:lnTo>
                    <a:lnTo>
                      <a:pt x="278" y="188"/>
                    </a:lnTo>
                    <a:lnTo>
                      <a:pt x="286" y="184"/>
                    </a:lnTo>
                    <a:lnTo>
                      <a:pt x="296" y="180"/>
                    </a:lnTo>
                    <a:lnTo>
                      <a:pt x="296" y="180"/>
                    </a:lnTo>
                    <a:lnTo>
                      <a:pt x="308" y="174"/>
                    </a:lnTo>
                    <a:lnTo>
                      <a:pt x="318" y="166"/>
                    </a:lnTo>
                    <a:lnTo>
                      <a:pt x="338" y="150"/>
                    </a:lnTo>
                    <a:lnTo>
                      <a:pt x="348" y="142"/>
                    </a:lnTo>
                    <a:lnTo>
                      <a:pt x="358" y="136"/>
                    </a:lnTo>
                    <a:lnTo>
                      <a:pt x="372" y="132"/>
                    </a:lnTo>
                    <a:lnTo>
                      <a:pt x="384" y="132"/>
                    </a:lnTo>
                    <a:lnTo>
                      <a:pt x="384" y="132"/>
                    </a:lnTo>
                    <a:lnTo>
                      <a:pt x="400" y="134"/>
                    </a:lnTo>
                    <a:lnTo>
                      <a:pt x="414" y="138"/>
                    </a:lnTo>
                    <a:lnTo>
                      <a:pt x="426" y="142"/>
                    </a:lnTo>
                    <a:lnTo>
                      <a:pt x="434" y="142"/>
                    </a:lnTo>
                    <a:lnTo>
                      <a:pt x="442" y="140"/>
                    </a:lnTo>
                    <a:lnTo>
                      <a:pt x="442" y="140"/>
                    </a:lnTo>
                    <a:lnTo>
                      <a:pt x="456" y="134"/>
                    </a:lnTo>
                    <a:lnTo>
                      <a:pt x="466" y="128"/>
                    </a:lnTo>
                    <a:lnTo>
                      <a:pt x="472" y="122"/>
                    </a:lnTo>
                    <a:lnTo>
                      <a:pt x="474" y="116"/>
                    </a:lnTo>
                    <a:lnTo>
                      <a:pt x="472" y="108"/>
                    </a:lnTo>
                    <a:lnTo>
                      <a:pt x="466" y="102"/>
                    </a:lnTo>
                    <a:lnTo>
                      <a:pt x="460" y="96"/>
                    </a:lnTo>
                    <a:lnTo>
                      <a:pt x="452" y="90"/>
                    </a:lnTo>
                    <a:lnTo>
                      <a:pt x="430" y="78"/>
                    </a:lnTo>
                    <a:lnTo>
                      <a:pt x="406" y="70"/>
                    </a:lnTo>
                    <a:lnTo>
                      <a:pt x="382" y="64"/>
                    </a:lnTo>
                    <a:lnTo>
                      <a:pt x="366" y="62"/>
                    </a:lnTo>
                    <a:lnTo>
                      <a:pt x="366" y="62"/>
                    </a:lnTo>
                    <a:lnTo>
                      <a:pt x="350" y="64"/>
                    </a:lnTo>
                    <a:lnTo>
                      <a:pt x="336" y="68"/>
                    </a:lnTo>
                    <a:lnTo>
                      <a:pt x="308" y="78"/>
                    </a:lnTo>
                    <a:lnTo>
                      <a:pt x="280" y="86"/>
                    </a:lnTo>
                    <a:lnTo>
                      <a:pt x="264" y="88"/>
                    </a:lnTo>
                    <a:lnTo>
                      <a:pt x="250" y="90"/>
                    </a:lnTo>
                    <a:lnTo>
                      <a:pt x="250" y="90"/>
                    </a:lnTo>
                    <a:lnTo>
                      <a:pt x="234" y="88"/>
                    </a:lnTo>
                    <a:lnTo>
                      <a:pt x="214" y="82"/>
                    </a:lnTo>
                    <a:lnTo>
                      <a:pt x="196" y="76"/>
                    </a:lnTo>
                    <a:lnTo>
                      <a:pt x="188" y="72"/>
                    </a:lnTo>
                    <a:lnTo>
                      <a:pt x="182" y="68"/>
                    </a:lnTo>
                    <a:lnTo>
                      <a:pt x="182" y="68"/>
                    </a:lnTo>
                    <a:lnTo>
                      <a:pt x="178" y="62"/>
                    </a:lnTo>
                    <a:lnTo>
                      <a:pt x="174" y="54"/>
                    </a:lnTo>
                    <a:lnTo>
                      <a:pt x="172" y="36"/>
                    </a:lnTo>
                    <a:lnTo>
                      <a:pt x="172" y="28"/>
                    </a:lnTo>
                    <a:lnTo>
                      <a:pt x="170" y="20"/>
                    </a:lnTo>
                    <a:lnTo>
                      <a:pt x="168" y="12"/>
                    </a:lnTo>
                    <a:lnTo>
                      <a:pt x="162" y="6"/>
                    </a:lnTo>
                    <a:lnTo>
                      <a:pt x="162" y="6"/>
                    </a:lnTo>
                    <a:lnTo>
                      <a:pt x="152" y="2"/>
                    </a:lnTo>
                    <a:lnTo>
                      <a:pt x="142" y="0"/>
                    </a:lnTo>
                    <a:lnTo>
                      <a:pt x="130" y="2"/>
                    </a:lnTo>
                    <a:lnTo>
                      <a:pt x="120" y="8"/>
                    </a:lnTo>
                    <a:lnTo>
                      <a:pt x="100" y="20"/>
                    </a:lnTo>
                    <a:lnTo>
                      <a:pt x="84" y="34"/>
                    </a:lnTo>
                    <a:lnTo>
                      <a:pt x="84" y="34"/>
                    </a:lnTo>
                    <a:lnTo>
                      <a:pt x="42" y="68"/>
                    </a:lnTo>
                    <a:lnTo>
                      <a:pt x="22" y="82"/>
                    </a:lnTo>
                    <a:lnTo>
                      <a:pt x="10" y="86"/>
                    </a:lnTo>
                    <a:lnTo>
                      <a:pt x="0" y="90"/>
                    </a:lnTo>
                    <a:lnTo>
                      <a:pt x="8" y="128"/>
                    </a:lnTo>
                    <a:lnTo>
                      <a:pt x="130" y="166"/>
                    </a:lnTo>
                    <a:close/>
                  </a:path>
                </a:pathLst>
              </a:custGeom>
              <a:solidFill>
                <a:schemeClr val="accent6">
                  <a:lumMod val="75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90" name="Freeform 30">
                <a:extLst>
                  <a:ext uri="{FF2B5EF4-FFF2-40B4-BE49-F238E27FC236}">
                    <a16:creationId xmlns:a16="http://schemas.microsoft.com/office/drawing/2014/main" id="{BBFA72EF-FB6B-9D47-9FC6-48EDA4C2BD1B}"/>
                  </a:ext>
                </a:extLst>
              </p:cNvPr>
              <p:cNvSpPr>
                <a:spLocks/>
              </p:cNvSpPr>
              <p:nvPr>
                <p:custDataLst>
                  <p:tags r:id="rId125"/>
                </p:custDataLst>
              </p:nvPr>
            </p:nvSpPr>
            <p:spPr bwMode="auto">
              <a:xfrm>
                <a:off x="6107213" y="4601650"/>
                <a:ext cx="1020523" cy="841616"/>
              </a:xfrm>
              <a:custGeom>
                <a:avLst/>
                <a:gdLst/>
                <a:ahLst/>
                <a:cxnLst>
                  <a:cxn ang="0">
                    <a:pos x="800" y="412"/>
                  </a:cxn>
                  <a:cxn ang="0">
                    <a:pos x="780" y="374"/>
                  </a:cxn>
                  <a:cxn ang="0">
                    <a:pos x="758" y="338"/>
                  </a:cxn>
                  <a:cxn ang="0">
                    <a:pos x="730" y="298"/>
                  </a:cxn>
                  <a:cxn ang="0">
                    <a:pos x="726" y="286"/>
                  </a:cxn>
                  <a:cxn ang="0">
                    <a:pos x="724" y="266"/>
                  </a:cxn>
                  <a:cxn ang="0">
                    <a:pos x="718" y="238"/>
                  </a:cxn>
                  <a:cxn ang="0">
                    <a:pos x="680" y="168"/>
                  </a:cxn>
                  <a:cxn ang="0">
                    <a:pos x="646" y="106"/>
                  </a:cxn>
                  <a:cxn ang="0">
                    <a:pos x="600" y="22"/>
                  </a:cxn>
                  <a:cxn ang="0">
                    <a:pos x="590" y="0"/>
                  </a:cxn>
                  <a:cxn ang="0">
                    <a:pos x="552" y="20"/>
                  </a:cxn>
                  <a:cxn ang="0">
                    <a:pos x="532" y="42"/>
                  </a:cxn>
                  <a:cxn ang="0">
                    <a:pos x="268" y="38"/>
                  </a:cxn>
                  <a:cxn ang="0">
                    <a:pos x="0" y="38"/>
                  </a:cxn>
                  <a:cxn ang="0">
                    <a:pos x="18" y="82"/>
                  </a:cxn>
                  <a:cxn ang="0">
                    <a:pos x="16" y="120"/>
                  </a:cxn>
                  <a:cxn ang="0">
                    <a:pos x="102" y="100"/>
                  </a:cxn>
                  <a:cxn ang="0">
                    <a:pos x="128" y="102"/>
                  </a:cxn>
                  <a:cxn ang="0">
                    <a:pos x="148" y="106"/>
                  </a:cxn>
                  <a:cxn ang="0">
                    <a:pos x="202" y="132"/>
                  </a:cxn>
                  <a:cxn ang="0">
                    <a:pos x="234" y="148"/>
                  </a:cxn>
                  <a:cxn ang="0">
                    <a:pos x="268" y="152"/>
                  </a:cxn>
                  <a:cxn ang="0">
                    <a:pos x="282" y="150"/>
                  </a:cxn>
                  <a:cxn ang="0">
                    <a:pos x="324" y="128"/>
                  </a:cxn>
                  <a:cxn ang="0">
                    <a:pos x="352" y="116"/>
                  </a:cxn>
                  <a:cxn ang="0">
                    <a:pos x="370" y="114"/>
                  </a:cxn>
                  <a:cxn ang="0">
                    <a:pos x="376" y="116"/>
                  </a:cxn>
                  <a:cxn ang="0">
                    <a:pos x="396" y="130"/>
                  </a:cxn>
                  <a:cxn ang="0">
                    <a:pos x="426" y="164"/>
                  </a:cxn>
                  <a:cxn ang="0">
                    <a:pos x="442" y="178"/>
                  </a:cxn>
                  <a:cxn ang="0">
                    <a:pos x="456" y="190"/>
                  </a:cxn>
                  <a:cxn ang="0">
                    <a:pos x="482" y="216"/>
                  </a:cxn>
                  <a:cxn ang="0">
                    <a:pos x="492" y="234"/>
                  </a:cxn>
                  <a:cxn ang="0">
                    <a:pos x="496" y="248"/>
                  </a:cxn>
                  <a:cxn ang="0">
                    <a:pos x="496" y="282"/>
                  </a:cxn>
                  <a:cxn ang="0">
                    <a:pos x="494" y="298"/>
                  </a:cxn>
                  <a:cxn ang="0">
                    <a:pos x="504" y="330"/>
                  </a:cxn>
                  <a:cxn ang="0">
                    <a:pos x="518" y="362"/>
                  </a:cxn>
                  <a:cxn ang="0">
                    <a:pos x="536" y="400"/>
                  </a:cxn>
                  <a:cxn ang="0">
                    <a:pos x="580" y="470"/>
                  </a:cxn>
                  <a:cxn ang="0">
                    <a:pos x="604" y="504"/>
                  </a:cxn>
                  <a:cxn ang="0">
                    <a:pos x="642" y="554"/>
                  </a:cxn>
                  <a:cxn ang="0">
                    <a:pos x="658" y="568"/>
                  </a:cxn>
                  <a:cxn ang="0">
                    <a:pos x="684" y="602"/>
                  </a:cxn>
                  <a:cxn ang="0">
                    <a:pos x="712" y="634"/>
                  </a:cxn>
                  <a:cxn ang="0">
                    <a:pos x="718" y="638"/>
                  </a:cxn>
                  <a:cxn ang="0">
                    <a:pos x="730" y="640"/>
                  </a:cxn>
                  <a:cxn ang="0">
                    <a:pos x="746" y="636"/>
                  </a:cxn>
                  <a:cxn ang="0">
                    <a:pos x="758" y="636"/>
                  </a:cxn>
                  <a:cxn ang="0">
                    <a:pos x="762" y="638"/>
                  </a:cxn>
                  <a:cxn ang="0">
                    <a:pos x="764" y="652"/>
                  </a:cxn>
                  <a:cxn ang="0">
                    <a:pos x="766" y="666"/>
                  </a:cxn>
                  <a:cxn ang="0">
                    <a:pos x="770" y="668"/>
                  </a:cxn>
                  <a:cxn ang="0">
                    <a:pos x="780" y="664"/>
                  </a:cxn>
                  <a:cxn ang="0">
                    <a:pos x="788" y="654"/>
                  </a:cxn>
                  <a:cxn ang="0">
                    <a:pos x="796" y="632"/>
                  </a:cxn>
                  <a:cxn ang="0">
                    <a:pos x="800" y="604"/>
                  </a:cxn>
                  <a:cxn ang="0">
                    <a:pos x="804" y="548"/>
                  </a:cxn>
                  <a:cxn ang="0">
                    <a:pos x="806" y="518"/>
                  </a:cxn>
                  <a:cxn ang="0">
                    <a:pos x="810" y="466"/>
                  </a:cxn>
                  <a:cxn ang="0">
                    <a:pos x="804" y="426"/>
                  </a:cxn>
                  <a:cxn ang="0">
                    <a:pos x="800" y="412"/>
                  </a:cxn>
                </a:cxnLst>
                <a:rect l="0" t="0" r="r" b="b"/>
                <a:pathLst>
                  <a:path w="810" h="668">
                    <a:moveTo>
                      <a:pt x="800" y="412"/>
                    </a:moveTo>
                    <a:lnTo>
                      <a:pt x="800" y="412"/>
                    </a:lnTo>
                    <a:lnTo>
                      <a:pt x="792" y="394"/>
                    </a:lnTo>
                    <a:lnTo>
                      <a:pt x="780" y="374"/>
                    </a:lnTo>
                    <a:lnTo>
                      <a:pt x="758" y="338"/>
                    </a:lnTo>
                    <a:lnTo>
                      <a:pt x="758" y="338"/>
                    </a:lnTo>
                    <a:lnTo>
                      <a:pt x="740" y="312"/>
                    </a:lnTo>
                    <a:lnTo>
                      <a:pt x="730" y="298"/>
                    </a:lnTo>
                    <a:lnTo>
                      <a:pt x="728" y="292"/>
                    </a:lnTo>
                    <a:lnTo>
                      <a:pt x="726" y="286"/>
                    </a:lnTo>
                    <a:lnTo>
                      <a:pt x="726" y="286"/>
                    </a:lnTo>
                    <a:lnTo>
                      <a:pt x="724" y="266"/>
                    </a:lnTo>
                    <a:lnTo>
                      <a:pt x="718" y="238"/>
                    </a:lnTo>
                    <a:lnTo>
                      <a:pt x="718" y="238"/>
                    </a:lnTo>
                    <a:lnTo>
                      <a:pt x="706" y="214"/>
                    </a:lnTo>
                    <a:lnTo>
                      <a:pt x="680" y="168"/>
                    </a:lnTo>
                    <a:lnTo>
                      <a:pt x="646" y="106"/>
                    </a:lnTo>
                    <a:lnTo>
                      <a:pt x="646" y="106"/>
                    </a:lnTo>
                    <a:lnTo>
                      <a:pt x="600" y="22"/>
                    </a:lnTo>
                    <a:lnTo>
                      <a:pt x="600" y="22"/>
                    </a:lnTo>
                    <a:lnTo>
                      <a:pt x="594" y="12"/>
                    </a:lnTo>
                    <a:lnTo>
                      <a:pt x="590" y="0"/>
                    </a:lnTo>
                    <a:lnTo>
                      <a:pt x="546" y="2"/>
                    </a:lnTo>
                    <a:lnTo>
                      <a:pt x="552" y="20"/>
                    </a:lnTo>
                    <a:lnTo>
                      <a:pt x="552" y="44"/>
                    </a:lnTo>
                    <a:lnTo>
                      <a:pt x="532" y="42"/>
                    </a:lnTo>
                    <a:lnTo>
                      <a:pt x="530" y="32"/>
                    </a:lnTo>
                    <a:lnTo>
                      <a:pt x="268" y="38"/>
                    </a:lnTo>
                    <a:lnTo>
                      <a:pt x="248" y="10"/>
                    </a:lnTo>
                    <a:lnTo>
                      <a:pt x="0" y="38"/>
                    </a:lnTo>
                    <a:lnTo>
                      <a:pt x="0" y="54"/>
                    </a:lnTo>
                    <a:lnTo>
                      <a:pt x="18" y="82"/>
                    </a:lnTo>
                    <a:lnTo>
                      <a:pt x="16" y="120"/>
                    </a:lnTo>
                    <a:lnTo>
                      <a:pt x="16" y="120"/>
                    </a:lnTo>
                    <a:lnTo>
                      <a:pt x="72" y="106"/>
                    </a:lnTo>
                    <a:lnTo>
                      <a:pt x="102" y="100"/>
                    </a:lnTo>
                    <a:lnTo>
                      <a:pt x="114" y="100"/>
                    </a:lnTo>
                    <a:lnTo>
                      <a:pt x="128" y="102"/>
                    </a:lnTo>
                    <a:lnTo>
                      <a:pt x="128" y="102"/>
                    </a:lnTo>
                    <a:lnTo>
                      <a:pt x="148" y="106"/>
                    </a:lnTo>
                    <a:lnTo>
                      <a:pt x="166" y="114"/>
                    </a:lnTo>
                    <a:lnTo>
                      <a:pt x="202" y="132"/>
                    </a:lnTo>
                    <a:lnTo>
                      <a:pt x="218" y="140"/>
                    </a:lnTo>
                    <a:lnTo>
                      <a:pt x="234" y="148"/>
                    </a:lnTo>
                    <a:lnTo>
                      <a:pt x="252" y="152"/>
                    </a:lnTo>
                    <a:lnTo>
                      <a:pt x="268" y="152"/>
                    </a:lnTo>
                    <a:lnTo>
                      <a:pt x="268" y="152"/>
                    </a:lnTo>
                    <a:lnTo>
                      <a:pt x="282" y="150"/>
                    </a:lnTo>
                    <a:lnTo>
                      <a:pt x="296" y="144"/>
                    </a:lnTo>
                    <a:lnTo>
                      <a:pt x="324" y="128"/>
                    </a:lnTo>
                    <a:lnTo>
                      <a:pt x="338" y="122"/>
                    </a:lnTo>
                    <a:lnTo>
                      <a:pt x="352" y="116"/>
                    </a:lnTo>
                    <a:lnTo>
                      <a:pt x="364" y="114"/>
                    </a:lnTo>
                    <a:lnTo>
                      <a:pt x="370" y="114"/>
                    </a:lnTo>
                    <a:lnTo>
                      <a:pt x="376" y="116"/>
                    </a:lnTo>
                    <a:lnTo>
                      <a:pt x="376" y="116"/>
                    </a:lnTo>
                    <a:lnTo>
                      <a:pt x="386" y="122"/>
                    </a:lnTo>
                    <a:lnTo>
                      <a:pt x="396" y="130"/>
                    </a:lnTo>
                    <a:lnTo>
                      <a:pt x="412" y="146"/>
                    </a:lnTo>
                    <a:lnTo>
                      <a:pt x="426" y="164"/>
                    </a:lnTo>
                    <a:lnTo>
                      <a:pt x="434" y="172"/>
                    </a:lnTo>
                    <a:lnTo>
                      <a:pt x="442" y="178"/>
                    </a:lnTo>
                    <a:lnTo>
                      <a:pt x="442" y="178"/>
                    </a:lnTo>
                    <a:lnTo>
                      <a:pt x="456" y="190"/>
                    </a:lnTo>
                    <a:lnTo>
                      <a:pt x="470" y="202"/>
                    </a:lnTo>
                    <a:lnTo>
                      <a:pt x="482" y="216"/>
                    </a:lnTo>
                    <a:lnTo>
                      <a:pt x="492" y="234"/>
                    </a:lnTo>
                    <a:lnTo>
                      <a:pt x="492" y="234"/>
                    </a:lnTo>
                    <a:lnTo>
                      <a:pt x="494" y="240"/>
                    </a:lnTo>
                    <a:lnTo>
                      <a:pt x="496" y="248"/>
                    </a:lnTo>
                    <a:lnTo>
                      <a:pt x="496" y="264"/>
                    </a:lnTo>
                    <a:lnTo>
                      <a:pt x="496" y="282"/>
                    </a:lnTo>
                    <a:lnTo>
                      <a:pt x="494" y="298"/>
                    </a:lnTo>
                    <a:lnTo>
                      <a:pt x="494" y="298"/>
                    </a:lnTo>
                    <a:lnTo>
                      <a:pt x="498" y="314"/>
                    </a:lnTo>
                    <a:lnTo>
                      <a:pt x="504" y="330"/>
                    </a:lnTo>
                    <a:lnTo>
                      <a:pt x="512" y="344"/>
                    </a:lnTo>
                    <a:lnTo>
                      <a:pt x="518" y="362"/>
                    </a:lnTo>
                    <a:lnTo>
                      <a:pt x="518" y="362"/>
                    </a:lnTo>
                    <a:lnTo>
                      <a:pt x="536" y="400"/>
                    </a:lnTo>
                    <a:lnTo>
                      <a:pt x="556" y="436"/>
                    </a:lnTo>
                    <a:lnTo>
                      <a:pt x="580" y="470"/>
                    </a:lnTo>
                    <a:lnTo>
                      <a:pt x="604" y="504"/>
                    </a:lnTo>
                    <a:lnTo>
                      <a:pt x="604" y="504"/>
                    </a:lnTo>
                    <a:lnTo>
                      <a:pt x="630" y="538"/>
                    </a:lnTo>
                    <a:lnTo>
                      <a:pt x="642" y="554"/>
                    </a:lnTo>
                    <a:lnTo>
                      <a:pt x="658" y="568"/>
                    </a:lnTo>
                    <a:lnTo>
                      <a:pt x="658" y="568"/>
                    </a:lnTo>
                    <a:lnTo>
                      <a:pt x="672" y="584"/>
                    </a:lnTo>
                    <a:lnTo>
                      <a:pt x="684" y="602"/>
                    </a:lnTo>
                    <a:lnTo>
                      <a:pt x="698" y="618"/>
                    </a:lnTo>
                    <a:lnTo>
                      <a:pt x="712" y="634"/>
                    </a:lnTo>
                    <a:lnTo>
                      <a:pt x="712" y="634"/>
                    </a:lnTo>
                    <a:lnTo>
                      <a:pt x="718" y="638"/>
                    </a:lnTo>
                    <a:lnTo>
                      <a:pt x="724" y="640"/>
                    </a:lnTo>
                    <a:lnTo>
                      <a:pt x="730" y="640"/>
                    </a:lnTo>
                    <a:lnTo>
                      <a:pt x="736" y="640"/>
                    </a:lnTo>
                    <a:lnTo>
                      <a:pt x="746" y="636"/>
                    </a:lnTo>
                    <a:lnTo>
                      <a:pt x="752" y="634"/>
                    </a:lnTo>
                    <a:lnTo>
                      <a:pt x="758" y="636"/>
                    </a:lnTo>
                    <a:lnTo>
                      <a:pt x="758" y="636"/>
                    </a:lnTo>
                    <a:lnTo>
                      <a:pt x="762" y="638"/>
                    </a:lnTo>
                    <a:lnTo>
                      <a:pt x="764" y="642"/>
                    </a:lnTo>
                    <a:lnTo>
                      <a:pt x="764" y="652"/>
                    </a:lnTo>
                    <a:lnTo>
                      <a:pt x="764" y="662"/>
                    </a:lnTo>
                    <a:lnTo>
                      <a:pt x="766" y="666"/>
                    </a:lnTo>
                    <a:lnTo>
                      <a:pt x="770" y="668"/>
                    </a:lnTo>
                    <a:lnTo>
                      <a:pt x="770" y="668"/>
                    </a:lnTo>
                    <a:lnTo>
                      <a:pt x="776" y="668"/>
                    </a:lnTo>
                    <a:lnTo>
                      <a:pt x="780" y="664"/>
                    </a:lnTo>
                    <a:lnTo>
                      <a:pt x="784" y="660"/>
                    </a:lnTo>
                    <a:lnTo>
                      <a:pt x="788" y="654"/>
                    </a:lnTo>
                    <a:lnTo>
                      <a:pt x="794" y="642"/>
                    </a:lnTo>
                    <a:lnTo>
                      <a:pt x="796" y="632"/>
                    </a:lnTo>
                    <a:lnTo>
                      <a:pt x="796" y="632"/>
                    </a:lnTo>
                    <a:lnTo>
                      <a:pt x="800" y="604"/>
                    </a:lnTo>
                    <a:lnTo>
                      <a:pt x="802" y="576"/>
                    </a:lnTo>
                    <a:lnTo>
                      <a:pt x="804" y="548"/>
                    </a:lnTo>
                    <a:lnTo>
                      <a:pt x="806" y="518"/>
                    </a:lnTo>
                    <a:lnTo>
                      <a:pt x="806" y="518"/>
                    </a:lnTo>
                    <a:lnTo>
                      <a:pt x="808" y="492"/>
                    </a:lnTo>
                    <a:lnTo>
                      <a:pt x="810" y="466"/>
                    </a:lnTo>
                    <a:lnTo>
                      <a:pt x="808" y="438"/>
                    </a:lnTo>
                    <a:lnTo>
                      <a:pt x="804" y="426"/>
                    </a:lnTo>
                    <a:lnTo>
                      <a:pt x="800" y="412"/>
                    </a:lnTo>
                    <a:lnTo>
                      <a:pt x="800" y="412"/>
                    </a:lnTo>
                    <a:close/>
                  </a:path>
                </a:pathLst>
              </a:custGeom>
              <a:solidFill>
                <a:schemeClr val="accent6">
                  <a:lumMod val="50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91" name="Freeform 31">
                <a:extLst>
                  <a:ext uri="{FF2B5EF4-FFF2-40B4-BE49-F238E27FC236}">
                    <a16:creationId xmlns:a16="http://schemas.microsoft.com/office/drawing/2014/main" id="{79704A20-8E3F-A84B-9ADA-9FD48E1A9A1D}"/>
                  </a:ext>
                </a:extLst>
              </p:cNvPr>
              <p:cNvSpPr>
                <a:spLocks/>
              </p:cNvSpPr>
              <p:nvPr>
                <p:custDataLst>
                  <p:tags r:id="rId126"/>
                </p:custDataLst>
              </p:nvPr>
            </p:nvSpPr>
            <p:spPr bwMode="auto">
              <a:xfrm>
                <a:off x="5991302" y="4034693"/>
                <a:ext cx="428368" cy="723185"/>
              </a:xfrm>
              <a:custGeom>
                <a:avLst/>
                <a:gdLst/>
                <a:ahLst/>
                <a:cxnLst>
                  <a:cxn ang="0">
                    <a:pos x="326" y="336"/>
                  </a:cxn>
                  <a:cxn ang="0">
                    <a:pos x="338" y="330"/>
                  </a:cxn>
                  <a:cxn ang="0">
                    <a:pos x="340" y="320"/>
                  </a:cxn>
                  <a:cxn ang="0">
                    <a:pos x="332" y="310"/>
                  </a:cxn>
                  <a:cxn ang="0">
                    <a:pos x="332" y="310"/>
                  </a:cxn>
                  <a:cxn ang="0">
                    <a:pos x="332" y="298"/>
                  </a:cxn>
                  <a:cxn ang="0">
                    <a:pos x="332" y="298"/>
                  </a:cxn>
                  <a:cxn ang="0">
                    <a:pos x="330" y="290"/>
                  </a:cxn>
                  <a:cxn ang="0">
                    <a:pos x="322" y="282"/>
                  </a:cxn>
                  <a:cxn ang="0">
                    <a:pos x="312" y="270"/>
                  </a:cxn>
                  <a:cxn ang="0">
                    <a:pos x="234" y="0"/>
                  </a:cxn>
                  <a:cxn ang="0">
                    <a:pos x="0" y="22"/>
                  </a:cxn>
                  <a:cxn ang="0">
                    <a:pos x="10" y="38"/>
                  </a:cxn>
                  <a:cxn ang="0">
                    <a:pos x="14" y="570"/>
                  </a:cxn>
                  <a:cxn ang="0">
                    <a:pos x="14" y="570"/>
                  </a:cxn>
                  <a:cxn ang="0">
                    <a:pos x="52" y="572"/>
                  </a:cxn>
                  <a:cxn ang="0">
                    <a:pos x="84" y="574"/>
                  </a:cxn>
                  <a:cxn ang="0">
                    <a:pos x="84" y="574"/>
                  </a:cxn>
                  <a:cxn ang="0">
                    <a:pos x="96" y="572"/>
                  </a:cxn>
                  <a:cxn ang="0">
                    <a:pos x="108" y="570"/>
                  </a:cxn>
                  <a:cxn ang="0">
                    <a:pos x="110" y="532"/>
                  </a:cxn>
                  <a:cxn ang="0">
                    <a:pos x="92" y="504"/>
                  </a:cxn>
                  <a:cxn ang="0">
                    <a:pos x="92" y="488"/>
                  </a:cxn>
                  <a:cxn ang="0">
                    <a:pos x="340" y="460"/>
                  </a:cxn>
                  <a:cxn ang="0">
                    <a:pos x="340" y="388"/>
                  </a:cxn>
                  <a:cxn ang="0">
                    <a:pos x="324" y="352"/>
                  </a:cxn>
                  <a:cxn ang="0">
                    <a:pos x="326" y="336"/>
                  </a:cxn>
                </a:cxnLst>
                <a:rect l="0" t="0" r="r" b="b"/>
                <a:pathLst>
                  <a:path w="340" h="574">
                    <a:moveTo>
                      <a:pt x="326" y="336"/>
                    </a:moveTo>
                    <a:lnTo>
                      <a:pt x="338" y="330"/>
                    </a:lnTo>
                    <a:lnTo>
                      <a:pt x="340" y="320"/>
                    </a:lnTo>
                    <a:lnTo>
                      <a:pt x="332" y="310"/>
                    </a:lnTo>
                    <a:lnTo>
                      <a:pt x="332" y="310"/>
                    </a:lnTo>
                    <a:lnTo>
                      <a:pt x="332" y="298"/>
                    </a:lnTo>
                    <a:lnTo>
                      <a:pt x="332" y="298"/>
                    </a:lnTo>
                    <a:lnTo>
                      <a:pt x="330" y="290"/>
                    </a:lnTo>
                    <a:lnTo>
                      <a:pt x="322" y="282"/>
                    </a:lnTo>
                    <a:lnTo>
                      <a:pt x="312" y="270"/>
                    </a:lnTo>
                    <a:lnTo>
                      <a:pt x="234" y="0"/>
                    </a:lnTo>
                    <a:lnTo>
                      <a:pt x="0" y="22"/>
                    </a:lnTo>
                    <a:lnTo>
                      <a:pt x="10" y="38"/>
                    </a:lnTo>
                    <a:lnTo>
                      <a:pt x="14" y="570"/>
                    </a:lnTo>
                    <a:lnTo>
                      <a:pt x="14" y="570"/>
                    </a:lnTo>
                    <a:lnTo>
                      <a:pt x="52" y="572"/>
                    </a:lnTo>
                    <a:lnTo>
                      <a:pt x="84" y="574"/>
                    </a:lnTo>
                    <a:lnTo>
                      <a:pt x="84" y="574"/>
                    </a:lnTo>
                    <a:lnTo>
                      <a:pt x="96" y="572"/>
                    </a:lnTo>
                    <a:lnTo>
                      <a:pt x="108" y="570"/>
                    </a:lnTo>
                    <a:lnTo>
                      <a:pt x="110" y="532"/>
                    </a:lnTo>
                    <a:lnTo>
                      <a:pt x="92" y="504"/>
                    </a:lnTo>
                    <a:lnTo>
                      <a:pt x="92" y="488"/>
                    </a:lnTo>
                    <a:lnTo>
                      <a:pt x="340" y="460"/>
                    </a:lnTo>
                    <a:lnTo>
                      <a:pt x="340" y="388"/>
                    </a:lnTo>
                    <a:lnTo>
                      <a:pt x="324" y="352"/>
                    </a:lnTo>
                    <a:lnTo>
                      <a:pt x="326" y="336"/>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92" name="Freeform 32">
                <a:extLst>
                  <a:ext uri="{FF2B5EF4-FFF2-40B4-BE49-F238E27FC236}">
                    <a16:creationId xmlns:a16="http://schemas.microsoft.com/office/drawing/2014/main" id="{93993897-4A78-CB44-ADBC-8F745E050143}"/>
                  </a:ext>
                </a:extLst>
              </p:cNvPr>
              <p:cNvSpPr>
                <a:spLocks/>
              </p:cNvSpPr>
              <p:nvPr>
                <p:custDataLst>
                  <p:tags r:id="rId127"/>
                </p:custDataLst>
              </p:nvPr>
            </p:nvSpPr>
            <p:spPr bwMode="auto">
              <a:xfrm>
                <a:off x="5598212" y="4062411"/>
                <a:ext cx="410729" cy="735784"/>
              </a:xfrm>
              <a:custGeom>
                <a:avLst/>
                <a:gdLst/>
                <a:ahLst/>
                <a:cxnLst>
                  <a:cxn ang="0">
                    <a:pos x="312" y="0"/>
                  </a:cxn>
                  <a:cxn ang="0">
                    <a:pos x="118" y="18"/>
                  </a:cxn>
                  <a:cxn ang="0">
                    <a:pos x="116" y="22"/>
                  </a:cxn>
                  <a:cxn ang="0">
                    <a:pos x="96" y="42"/>
                  </a:cxn>
                  <a:cxn ang="0">
                    <a:pos x="90" y="76"/>
                  </a:cxn>
                  <a:cxn ang="0">
                    <a:pos x="62" y="100"/>
                  </a:cxn>
                  <a:cxn ang="0">
                    <a:pos x="52" y="138"/>
                  </a:cxn>
                  <a:cxn ang="0">
                    <a:pos x="34" y="178"/>
                  </a:cxn>
                  <a:cxn ang="0">
                    <a:pos x="42" y="200"/>
                  </a:cxn>
                  <a:cxn ang="0">
                    <a:pos x="42" y="200"/>
                  </a:cxn>
                  <a:cxn ang="0">
                    <a:pos x="44" y="218"/>
                  </a:cxn>
                  <a:cxn ang="0">
                    <a:pos x="46" y="234"/>
                  </a:cxn>
                  <a:cxn ang="0">
                    <a:pos x="46" y="248"/>
                  </a:cxn>
                  <a:cxn ang="0">
                    <a:pos x="46" y="248"/>
                  </a:cxn>
                  <a:cxn ang="0">
                    <a:pos x="44" y="268"/>
                  </a:cxn>
                  <a:cxn ang="0">
                    <a:pos x="44" y="276"/>
                  </a:cxn>
                  <a:cxn ang="0">
                    <a:pos x="48" y="286"/>
                  </a:cxn>
                  <a:cxn ang="0">
                    <a:pos x="48" y="286"/>
                  </a:cxn>
                  <a:cxn ang="0">
                    <a:pos x="50" y="296"/>
                  </a:cxn>
                  <a:cxn ang="0">
                    <a:pos x="48" y="302"/>
                  </a:cxn>
                  <a:cxn ang="0">
                    <a:pos x="46" y="304"/>
                  </a:cxn>
                  <a:cxn ang="0">
                    <a:pos x="46" y="306"/>
                  </a:cxn>
                  <a:cxn ang="0">
                    <a:pos x="64" y="332"/>
                  </a:cxn>
                  <a:cxn ang="0">
                    <a:pos x="60" y="358"/>
                  </a:cxn>
                  <a:cxn ang="0">
                    <a:pos x="40" y="370"/>
                  </a:cxn>
                  <a:cxn ang="0">
                    <a:pos x="12" y="446"/>
                  </a:cxn>
                  <a:cxn ang="0">
                    <a:pos x="0" y="462"/>
                  </a:cxn>
                  <a:cxn ang="0">
                    <a:pos x="10" y="482"/>
                  </a:cxn>
                  <a:cxn ang="0">
                    <a:pos x="192" y="482"/>
                  </a:cxn>
                  <a:cxn ang="0">
                    <a:pos x="194" y="500"/>
                  </a:cxn>
                  <a:cxn ang="0">
                    <a:pos x="194" y="500"/>
                  </a:cxn>
                  <a:cxn ang="0">
                    <a:pos x="186" y="508"/>
                  </a:cxn>
                  <a:cxn ang="0">
                    <a:pos x="182" y="516"/>
                  </a:cxn>
                  <a:cxn ang="0">
                    <a:pos x="182" y="520"/>
                  </a:cxn>
                  <a:cxn ang="0">
                    <a:pos x="182" y="522"/>
                  </a:cxn>
                  <a:cxn ang="0">
                    <a:pos x="182" y="522"/>
                  </a:cxn>
                  <a:cxn ang="0">
                    <a:pos x="188" y="530"/>
                  </a:cxn>
                  <a:cxn ang="0">
                    <a:pos x="196" y="536"/>
                  </a:cxn>
                  <a:cxn ang="0">
                    <a:pos x="204" y="542"/>
                  </a:cxn>
                  <a:cxn ang="0">
                    <a:pos x="244" y="584"/>
                  </a:cxn>
                  <a:cxn ang="0">
                    <a:pos x="244" y="584"/>
                  </a:cxn>
                  <a:cxn ang="0">
                    <a:pos x="246" y="576"/>
                  </a:cxn>
                  <a:cxn ang="0">
                    <a:pos x="252" y="568"/>
                  </a:cxn>
                  <a:cxn ang="0">
                    <a:pos x="252" y="568"/>
                  </a:cxn>
                  <a:cxn ang="0">
                    <a:pos x="258" y="562"/>
                  </a:cxn>
                  <a:cxn ang="0">
                    <a:pos x="264" y="556"/>
                  </a:cxn>
                  <a:cxn ang="0">
                    <a:pos x="272" y="552"/>
                  </a:cxn>
                  <a:cxn ang="0">
                    <a:pos x="282" y="550"/>
                  </a:cxn>
                  <a:cxn ang="0">
                    <a:pos x="302" y="548"/>
                  </a:cxn>
                  <a:cxn ang="0">
                    <a:pos x="326" y="548"/>
                  </a:cxn>
                  <a:cxn ang="0">
                    <a:pos x="322" y="16"/>
                  </a:cxn>
                  <a:cxn ang="0">
                    <a:pos x="312" y="0"/>
                  </a:cxn>
                </a:cxnLst>
                <a:rect l="0" t="0" r="r" b="b"/>
                <a:pathLst>
                  <a:path w="326" h="584">
                    <a:moveTo>
                      <a:pt x="312" y="0"/>
                    </a:moveTo>
                    <a:lnTo>
                      <a:pt x="118" y="18"/>
                    </a:lnTo>
                    <a:lnTo>
                      <a:pt x="116" y="22"/>
                    </a:lnTo>
                    <a:lnTo>
                      <a:pt x="96" y="42"/>
                    </a:lnTo>
                    <a:lnTo>
                      <a:pt x="90" y="76"/>
                    </a:lnTo>
                    <a:lnTo>
                      <a:pt x="62" y="100"/>
                    </a:lnTo>
                    <a:lnTo>
                      <a:pt x="52" y="138"/>
                    </a:lnTo>
                    <a:lnTo>
                      <a:pt x="34" y="178"/>
                    </a:lnTo>
                    <a:lnTo>
                      <a:pt x="42" y="200"/>
                    </a:lnTo>
                    <a:lnTo>
                      <a:pt x="42" y="200"/>
                    </a:lnTo>
                    <a:lnTo>
                      <a:pt x="44" y="218"/>
                    </a:lnTo>
                    <a:lnTo>
                      <a:pt x="46" y="234"/>
                    </a:lnTo>
                    <a:lnTo>
                      <a:pt x="46" y="248"/>
                    </a:lnTo>
                    <a:lnTo>
                      <a:pt x="46" y="248"/>
                    </a:lnTo>
                    <a:lnTo>
                      <a:pt x="44" y="268"/>
                    </a:lnTo>
                    <a:lnTo>
                      <a:pt x="44" y="276"/>
                    </a:lnTo>
                    <a:lnTo>
                      <a:pt x="48" y="286"/>
                    </a:lnTo>
                    <a:lnTo>
                      <a:pt x="48" y="286"/>
                    </a:lnTo>
                    <a:lnTo>
                      <a:pt x="50" y="296"/>
                    </a:lnTo>
                    <a:lnTo>
                      <a:pt x="48" y="302"/>
                    </a:lnTo>
                    <a:lnTo>
                      <a:pt x="46" y="304"/>
                    </a:lnTo>
                    <a:lnTo>
                      <a:pt x="46" y="306"/>
                    </a:lnTo>
                    <a:lnTo>
                      <a:pt x="64" y="332"/>
                    </a:lnTo>
                    <a:lnTo>
                      <a:pt x="60" y="358"/>
                    </a:lnTo>
                    <a:lnTo>
                      <a:pt x="40" y="370"/>
                    </a:lnTo>
                    <a:lnTo>
                      <a:pt x="12" y="446"/>
                    </a:lnTo>
                    <a:lnTo>
                      <a:pt x="0" y="462"/>
                    </a:lnTo>
                    <a:lnTo>
                      <a:pt x="10" y="482"/>
                    </a:lnTo>
                    <a:lnTo>
                      <a:pt x="192" y="482"/>
                    </a:lnTo>
                    <a:lnTo>
                      <a:pt x="194" y="500"/>
                    </a:lnTo>
                    <a:lnTo>
                      <a:pt x="194" y="500"/>
                    </a:lnTo>
                    <a:lnTo>
                      <a:pt x="186" y="508"/>
                    </a:lnTo>
                    <a:lnTo>
                      <a:pt x="182" y="516"/>
                    </a:lnTo>
                    <a:lnTo>
                      <a:pt x="182" y="520"/>
                    </a:lnTo>
                    <a:lnTo>
                      <a:pt x="182" y="522"/>
                    </a:lnTo>
                    <a:lnTo>
                      <a:pt x="182" y="522"/>
                    </a:lnTo>
                    <a:lnTo>
                      <a:pt x="188" y="530"/>
                    </a:lnTo>
                    <a:lnTo>
                      <a:pt x="196" y="536"/>
                    </a:lnTo>
                    <a:lnTo>
                      <a:pt x="204" y="542"/>
                    </a:lnTo>
                    <a:lnTo>
                      <a:pt x="244" y="584"/>
                    </a:lnTo>
                    <a:lnTo>
                      <a:pt x="244" y="584"/>
                    </a:lnTo>
                    <a:lnTo>
                      <a:pt x="246" y="576"/>
                    </a:lnTo>
                    <a:lnTo>
                      <a:pt x="252" y="568"/>
                    </a:lnTo>
                    <a:lnTo>
                      <a:pt x="252" y="568"/>
                    </a:lnTo>
                    <a:lnTo>
                      <a:pt x="258" y="562"/>
                    </a:lnTo>
                    <a:lnTo>
                      <a:pt x="264" y="556"/>
                    </a:lnTo>
                    <a:lnTo>
                      <a:pt x="272" y="552"/>
                    </a:lnTo>
                    <a:lnTo>
                      <a:pt x="282" y="550"/>
                    </a:lnTo>
                    <a:lnTo>
                      <a:pt x="302" y="548"/>
                    </a:lnTo>
                    <a:lnTo>
                      <a:pt x="326" y="548"/>
                    </a:lnTo>
                    <a:lnTo>
                      <a:pt x="322" y="16"/>
                    </a:lnTo>
                    <a:lnTo>
                      <a:pt x="312" y="0"/>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93" name="Freeform 33">
                <a:extLst>
                  <a:ext uri="{FF2B5EF4-FFF2-40B4-BE49-F238E27FC236}">
                    <a16:creationId xmlns:a16="http://schemas.microsoft.com/office/drawing/2014/main" id="{94CB119F-DC48-1A4C-8683-2311911E143E}"/>
                  </a:ext>
                </a:extLst>
              </p:cNvPr>
              <p:cNvSpPr>
                <a:spLocks/>
              </p:cNvSpPr>
              <p:nvPr>
                <p:custDataLst>
                  <p:tags r:id="rId128"/>
                </p:custDataLst>
              </p:nvPr>
            </p:nvSpPr>
            <p:spPr bwMode="auto">
              <a:xfrm>
                <a:off x="6444868" y="3611365"/>
                <a:ext cx="992805" cy="481284"/>
              </a:xfrm>
              <a:custGeom>
                <a:avLst/>
                <a:gdLst/>
                <a:ahLst/>
                <a:cxnLst>
                  <a:cxn ang="0">
                    <a:pos x="788" y="104"/>
                  </a:cxn>
                  <a:cxn ang="0">
                    <a:pos x="770" y="50"/>
                  </a:cxn>
                  <a:cxn ang="0">
                    <a:pos x="754" y="0"/>
                  </a:cxn>
                  <a:cxn ang="0">
                    <a:pos x="222" y="102"/>
                  </a:cxn>
                  <a:cxn ang="0">
                    <a:pos x="226" y="134"/>
                  </a:cxn>
                  <a:cxn ang="0">
                    <a:pos x="220" y="134"/>
                  </a:cxn>
                  <a:cxn ang="0">
                    <a:pos x="208" y="148"/>
                  </a:cxn>
                  <a:cxn ang="0">
                    <a:pos x="198" y="168"/>
                  </a:cxn>
                  <a:cxn ang="0">
                    <a:pos x="156" y="190"/>
                  </a:cxn>
                  <a:cxn ang="0">
                    <a:pos x="152" y="186"/>
                  </a:cxn>
                  <a:cxn ang="0">
                    <a:pos x="144" y="186"/>
                  </a:cxn>
                  <a:cxn ang="0">
                    <a:pos x="130" y="200"/>
                  </a:cxn>
                  <a:cxn ang="0">
                    <a:pos x="116" y="220"/>
                  </a:cxn>
                  <a:cxn ang="0">
                    <a:pos x="48" y="258"/>
                  </a:cxn>
                  <a:cxn ang="0">
                    <a:pos x="26" y="292"/>
                  </a:cxn>
                  <a:cxn ang="0">
                    <a:pos x="2" y="302"/>
                  </a:cxn>
                  <a:cxn ang="0">
                    <a:pos x="118" y="314"/>
                  </a:cxn>
                  <a:cxn ang="0">
                    <a:pos x="306" y="270"/>
                  </a:cxn>
                  <a:cxn ang="0">
                    <a:pos x="332" y="304"/>
                  </a:cxn>
                  <a:cxn ang="0">
                    <a:pos x="562" y="382"/>
                  </a:cxn>
                  <a:cxn ang="0">
                    <a:pos x="586" y="370"/>
                  </a:cxn>
                  <a:cxn ang="0">
                    <a:pos x="608" y="356"/>
                  </a:cxn>
                  <a:cxn ang="0">
                    <a:pos x="620" y="344"/>
                  </a:cxn>
                  <a:cxn ang="0">
                    <a:pos x="650" y="300"/>
                  </a:cxn>
                  <a:cxn ang="0">
                    <a:pos x="670" y="274"/>
                  </a:cxn>
                  <a:cxn ang="0">
                    <a:pos x="700" y="256"/>
                  </a:cxn>
                  <a:cxn ang="0">
                    <a:pos x="716" y="250"/>
                  </a:cxn>
                  <a:cxn ang="0">
                    <a:pos x="738" y="232"/>
                  </a:cxn>
                  <a:cxn ang="0">
                    <a:pos x="750" y="208"/>
                  </a:cxn>
                  <a:cxn ang="0">
                    <a:pos x="766" y="164"/>
                  </a:cxn>
                  <a:cxn ang="0">
                    <a:pos x="774" y="148"/>
                  </a:cxn>
                  <a:cxn ang="0">
                    <a:pos x="786" y="126"/>
                  </a:cxn>
                  <a:cxn ang="0">
                    <a:pos x="788" y="112"/>
                  </a:cxn>
                  <a:cxn ang="0">
                    <a:pos x="788" y="104"/>
                  </a:cxn>
                </a:cxnLst>
                <a:rect l="0" t="0" r="r" b="b"/>
                <a:pathLst>
                  <a:path w="788" h="382">
                    <a:moveTo>
                      <a:pt x="788" y="104"/>
                    </a:moveTo>
                    <a:lnTo>
                      <a:pt x="788" y="104"/>
                    </a:lnTo>
                    <a:lnTo>
                      <a:pt x="778" y="76"/>
                    </a:lnTo>
                    <a:lnTo>
                      <a:pt x="770" y="50"/>
                    </a:lnTo>
                    <a:lnTo>
                      <a:pt x="760" y="26"/>
                    </a:lnTo>
                    <a:lnTo>
                      <a:pt x="754" y="0"/>
                    </a:lnTo>
                    <a:lnTo>
                      <a:pt x="226" y="102"/>
                    </a:lnTo>
                    <a:lnTo>
                      <a:pt x="222" y="102"/>
                    </a:lnTo>
                    <a:lnTo>
                      <a:pt x="226" y="134"/>
                    </a:lnTo>
                    <a:lnTo>
                      <a:pt x="226" y="134"/>
                    </a:lnTo>
                    <a:lnTo>
                      <a:pt x="224" y="134"/>
                    </a:lnTo>
                    <a:lnTo>
                      <a:pt x="220" y="134"/>
                    </a:lnTo>
                    <a:lnTo>
                      <a:pt x="214" y="138"/>
                    </a:lnTo>
                    <a:lnTo>
                      <a:pt x="208" y="148"/>
                    </a:lnTo>
                    <a:lnTo>
                      <a:pt x="208" y="148"/>
                    </a:lnTo>
                    <a:lnTo>
                      <a:pt x="198" y="168"/>
                    </a:lnTo>
                    <a:lnTo>
                      <a:pt x="180" y="164"/>
                    </a:lnTo>
                    <a:lnTo>
                      <a:pt x="156" y="190"/>
                    </a:lnTo>
                    <a:lnTo>
                      <a:pt x="156" y="190"/>
                    </a:lnTo>
                    <a:lnTo>
                      <a:pt x="152" y="186"/>
                    </a:lnTo>
                    <a:lnTo>
                      <a:pt x="148" y="184"/>
                    </a:lnTo>
                    <a:lnTo>
                      <a:pt x="144" y="186"/>
                    </a:lnTo>
                    <a:lnTo>
                      <a:pt x="144" y="186"/>
                    </a:lnTo>
                    <a:lnTo>
                      <a:pt x="130" y="200"/>
                    </a:lnTo>
                    <a:lnTo>
                      <a:pt x="118" y="200"/>
                    </a:lnTo>
                    <a:lnTo>
                      <a:pt x="116" y="220"/>
                    </a:lnTo>
                    <a:lnTo>
                      <a:pt x="72" y="254"/>
                    </a:lnTo>
                    <a:lnTo>
                      <a:pt x="48" y="258"/>
                    </a:lnTo>
                    <a:lnTo>
                      <a:pt x="26" y="270"/>
                    </a:lnTo>
                    <a:lnTo>
                      <a:pt x="26" y="292"/>
                    </a:lnTo>
                    <a:lnTo>
                      <a:pt x="8" y="294"/>
                    </a:lnTo>
                    <a:lnTo>
                      <a:pt x="2" y="302"/>
                    </a:lnTo>
                    <a:lnTo>
                      <a:pt x="0" y="324"/>
                    </a:lnTo>
                    <a:lnTo>
                      <a:pt x="118" y="314"/>
                    </a:lnTo>
                    <a:lnTo>
                      <a:pt x="172" y="278"/>
                    </a:lnTo>
                    <a:lnTo>
                      <a:pt x="306" y="270"/>
                    </a:lnTo>
                    <a:lnTo>
                      <a:pt x="332" y="288"/>
                    </a:lnTo>
                    <a:lnTo>
                      <a:pt x="332" y="304"/>
                    </a:lnTo>
                    <a:lnTo>
                      <a:pt x="442" y="282"/>
                    </a:lnTo>
                    <a:lnTo>
                      <a:pt x="562" y="382"/>
                    </a:lnTo>
                    <a:lnTo>
                      <a:pt x="562" y="382"/>
                    </a:lnTo>
                    <a:lnTo>
                      <a:pt x="586" y="370"/>
                    </a:lnTo>
                    <a:lnTo>
                      <a:pt x="598" y="364"/>
                    </a:lnTo>
                    <a:lnTo>
                      <a:pt x="608" y="356"/>
                    </a:lnTo>
                    <a:lnTo>
                      <a:pt x="608" y="356"/>
                    </a:lnTo>
                    <a:lnTo>
                      <a:pt x="620" y="344"/>
                    </a:lnTo>
                    <a:lnTo>
                      <a:pt x="630" y="330"/>
                    </a:lnTo>
                    <a:lnTo>
                      <a:pt x="650" y="300"/>
                    </a:lnTo>
                    <a:lnTo>
                      <a:pt x="660" y="286"/>
                    </a:lnTo>
                    <a:lnTo>
                      <a:pt x="670" y="274"/>
                    </a:lnTo>
                    <a:lnTo>
                      <a:pt x="684" y="264"/>
                    </a:lnTo>
                    <a:lnTo>
                      <a:pt x="700" y="256"/>
                    </a:lnTo>
                    <a:lnTo>
                      <a:pt x="700" y="256"/>
                    </a:lnTo>
                    <a:lnTo>
                      <a:pt x="716" y="250"/>
                    </a:lnTo>
                    <a:lnTo>
                      <a:pt x="728" y="240"/>
                    </a:lnTo>
                    <a:lnTo>
                      <a:pt x="738" y="232"/>
                    </a:lnTo>
                    <a:lnTo>
                      <a:pt x="744" y="220"/>
                    </a:lnTo>
                    <a:lnTo>
                      <a:pt x="750" y="208"/>
                    </a:lnTo>
                    <a:lnTo>
                      <a:pt x="756" y="194"/>
                    </a:lnTo>
                    <a:lnTo>
                      <a:pt x="766" y="164"/>
                    </a:lnTo>
                    <a:lnTo>
                      <a:pt x="766" y="164"/>
                    </a:lnTo>
                    <a:lnTo>
                      <a:pt x="774" y="148"/>
                    </a:lnTo>
                    <a:lnTo>
                      <a:pt x="782" y="134"/>
                    </a:lnTo>
                    <a:lnTo>
                      <a:pt x="786" y="126"/>
                    </a:lnTo>
                    <a:lnTo>
                      <a:pt x="788" y="120"/>
                    </a:lnTo>
                    <a:lnTo>
                      <a:pt x="788" y="112"/>
                    </a:lnTo>
                    <a:lnTo>
                      <a:pt x="788" y="104"/>
                    </a:lnTo>
                    <a:lnTo>
                      <a:pt x="788" y="104"/>
                    </a:lnTo>
                    <a:close/>
                  </a:path>
                </a:pathLst>
              </a:custGeom>
              <a:solidFill>
                <a:schemeClr val="accent6">
                  <a:lumMod val="75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94" name="Freeform 34">
                <a:extLst>
                  <a:ext uri="{FF2B5EF4-FFF2-40B4-BE49-F238E27FC236}">
                    <a16:creationId xmlns:a16="http://schemas.microsoft.com/office/drawing/2014/main" id="{004BB2DB-CC3E-EE47-BB5B-FE34696B3D33}"/>
                  </a:ext>
                </a:extLst>
              </p:cNvPr>
              <p:cNvSpPr>
                <a:spLocks/>
              </p:cNvSpPr>
              <p:nvPr>
                <p:custDataLst>
                  <p:tags r:id="rId129"/>
                </p:custDataLst>
              </p:nvPr>
            </p:nvSpPr>
            <p:spPr bwMode="auto">
              <a:xfrm>
                <a:off x="5746881" y="3739875"/>
                <a:ext cx="982726" cy="345214"/>
              </a:xfrm>
              <a:custGeom>
                <a:avLst/>
                <a:gdLst/>
                <a:ahLst/>
                <a:cxnLst>
                  <a:cxn ang="0">
                    <a:pos x="562" y="192"/>
                  </a:cxn>
                  <a:cxn ang="0">
                    <a:pos x="580" y="190"/>
                  </a:cxn>
                  <a:cxn ang="0">
                    <a:pos x="580" y="168"/>
                  </a:cxn>
                  <a:cxn ang="0">
                    <a:pos x="602" y="156"/>
                  </a:cxn>
                  <a:cxn ang="0">
                    <a:pos x="626" y="152"/>
                  </a:cxn>
                  <a:cxn ang="0">
                    <a:pos x="670" y="118"/>
                  </a:cxn>
                  <a:cxn ang="0">
                    <a:pos x="672" y="98"/>
                  </a:cxn>
                  <a:cxn ang="0">
                    <a:pos x="684" y="98"/>
                  </a:cxn>
                  <a:cxn ang="0">
                    <a:pos x="684" y="98"/>
                  </a:cxn>
                  <a:cxn ang="0">
                    <a:pos x="698" y="84"/>
                  </a:cxn>
                  <a:cxn ang="0">
                    <a:pos x="698" y="84"/>
                  </a:cxn>
                  <a:cxn ang="0">
                    <a:pos x="702" y="82"/>
                  </a:cxn>
                  <a:cxn ang="0">
                    <a:pos x="706" y="84"/>
                  </a:cxn>
                  <a:cxn ang="0">
                    <a:pos x="710" y="88"/>
                  </a:cxn>
                  <a:cxn ang="0">
                    <a:pos x="734" y="62"/>
                  </a:cxn>
                  <a:cxn ang="0">
                    <a:pos x="752" y="66"/>
                  </a:cxn>
                  <a:cxn ang="0">
                    <a:pos x="752" y="66"/>
                  </a:cxn>
                  <a:cxn ang="0">
                    <a:pos x="762" y="46"/>
                  </a:cxn>
                  <a:cxn ang="0">
                    <a:pos x="762" y="46"/>
                  </a:cxn>
                  <a:cxn ang="0">
                    <a:pos x="768" y="36"/>
                  </a:cxn>
                  <a:cxn ang="0">
                    <a:pos x="774" y="32"/>
                  </a:cxn>
                  <a:cxn ang="0">
                    <a:pos x="778" y="32"/>
                  </a:cxn>
                  <a:cxn ang="0">
                    <a:pos x="780" y="32"/>
                  </a:cxn>
                  <a:cxn ang="0">
                    <a:pos x="776" y="0"/>
                  </a:cxn>
                  <a:cxn ang="0">
                    <a:pos x="220" y="68"/>
                  </a:cxn>
                  <a:cxn ang="0">
                    <a:pos x="210" y="60"/>
                  </a:cxn>
                  <a:cxn ang="0">
                    <a:pos x="194" y="60"/>
                  </a:cxn>
                  <a:cxn ang="0">
                    <a:pos x="192" y="84"/>
                  </a:cxn>
                  <a:cxn ang="0">
                    <a:pos x="58" y="92"/>
                  </a:cxn>
                  <a:cxn ang="0">
                    <a:pos x="56" y="94"/>
                  </a:cxn>
                  <a:cxn ang="0">
                    <a:pos x="44" y="170"/>
                  </a:cxn>
                  <a:cxn ang="0">
                    <a:pos x="32" y="180"/>
                  </a:cxn>
                  <a:cxn ang="0">
                    <a:pos x="0" y="274"/>
                  </a:cxn>
                  <a:cxn ang="0">
                    <a:pos x="554" y="222"/>
                  </a:cxn>
                  <a:cxn ang="0">
                    <a:pos x="556" y="200"/>
                  </a:cxn>
                  <a:cxn ang="0">
                    <a:pos x="562" y="192"/>
                  </a:cxn>
                </a:cxnLst>
                <a:rect l="0" t="0" r="r" b="b"/>
                <a:pathLst>
                  <a:path w="780" h="274">
                    <a:moveTo>
                      <a:pt x="562" y="192"/>
                    </a:moveTo>
                    <a:lnTo>
                      <a:pt x="580" y="190"/>
                    </a:lnTo>
                    <a:lnTo>
                      <a:pt x="580" y="168"/>
                    </a:lnTo>
                    <a:lnTo>
                      <a:pt x="602" y="156"/>
                    </a:lnTo>
                    <a:lnTo>
                      <a:pt x="626" y="152"/>
                    </a:lnTo>
                    <a:lnTo>
                      <a:pt x="670" y="118"/>
                    </a:lnTo>
                    <a:lnTo>
                      <a:pt x="672" y="98"/>
                    </a:lnTo>
                    <a:lnTo>
                      <a:pt x="684" y="98"/>
                    </a:lnTo>
                    <a:lnTo>
                      <a:pt x="684" y="98"/>
                    </a:lnTo>
                    <a:lnTo>
                      <a:pt x="698" y="84"/>
                    </a:lnTo>
                    <a:lnTo>
                      <a:pt x="698" y="84"/>
                    </a:lnTo>
                    <a:lnTo>
                      <a:pt x="702" y="82"/>
                    </a:lnTo>
                    <a:lnTo>
                      <a:pt x="706" y="84"/>
                    </a:lnTo>
                    <a:lnTo>
                      <a:pt x="710" y="88"/>
                    </a:lnTo>
                    <a:lnTo>
                      <a:pt x="734" y="62"/>
                    </a:lnTo>
                    <a:lnTo>
                      <a:pt x="752" y="66"/>
                    </a:lnTo>
                    <a:lnTo>
                      <a:pt x="752" y="66"/>
                    </a:lnTo>
                    <a:lnTo>
                      <a:pt x="762" y="46"/>
                    </a:lnTo>
                    <a:lnTo>
                      <a:pt x="762" y="46"/>
                    </a:lnTo>
                    <a:lnTo>
                      <a:pt x="768" y="36"/>
                    </a:lnTo>
                    <a:lnTo>
                      <a:pt x="774" y="32"/>
                    </a:lnTo>
                    <a:lnTo>
                      <a:pt x="778" y="32"/>
                    </a:lnTo>
                    <a:lnTo>
                      <a:pt x="780" y="32"/>
                    </a:lnTo>
                    <a:lnTo>
                      <a:pt x="776" y="0"/>
                    </a:lnTo>
                    <a:lnTo>
                      <a:pt x="220" y="68"/>
                    </a:lnTo>
                    <a:lnTo>
                      <a:pt x="210" y="60"/>
                    </a:lnTo>
                    <a:lnTo>
                      <a:pt x="194" y="60"/>
                    </a:lnTo>
                    <a:lnTo>
                      <a:pt x="192" y="84"/>
                    </a:lnTo>
                    <a:lnTo>
                      <a:pt x="58" y="92"/>
                    </a:lnTo>
                    <a:lnTo>
                      <a:pt x="56" y="94"/>
                    </a:lnTo>
                    <a:lnTo>
                      <a:pt x="44" y="170"/>
                    </a:lnTo>
                    <a:lnTo>
                      <a:pt x="32" y="180"/>
                    </a:lnTo>
                    <a:lnTo>
                      <a:pt x="0" y="274"/>
                    </a:lnTo>
                    <a:lnTo>
                      <a:pt x="554" y="222"/>
                    </a:lnTo>
                    <a:lnTo>
                      <a:pt x="556" y="200"/>
                    </a:lnTo>
                    <a:lnTo>
                      <a:pt x="562" y="192"/>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95" name="Freeform 35">
                <a:extLst>
                  <a:ext uri="{FF2B5EF4-FFF2-40B4-BE49-F238E27FC236}">
                    <a16:creationId xmlns:a16="http://schemas.microsoft.com/office/drawing/2014/main" id="{6ED0DE3C-1CB6-4E44-A582-B07473A06FFD}"/>
                  </a:ext>
                </a:extLst>
              </p:cNvPr>
              <p:cNvSpPr>
                <a:spLocks/>
              </p:cNvSpPr>
              <p:nvPr>
                <p:custDataLst>
                  <p:tags r:id="rId130"/>
                </p:custDataLst>
              </p:nvPr>
            </p:nvSpPr>
            <p:spPr bwMode="auto">
              <a:xfrm>
                <a:off x="5819955" y="3419860"/>
                <a:ext cx="844136" cy="435927"/>
              </a:xfrm>
              <a:custGeom>
                <a:avLst/>
                <a:gdLst/>
                <a:ahLst/>
                <a:cxnLst>
                  <a:cxn ang="0">
                    <a:pos x="616" y="216"/>
                  </a:cxn>
                  <a:cxn ang="0">
                    <a:pos x="664" y="152"/>
                  </a:cxn>
                  <a:cxn ang="0">
                    <a:pos x="610" y="90"/>
                  </a:cxn>
                  <a:cxn ang="0">
                    <a:pos x="570" y="30"/>
                  </a:cxn>
                  <a:cxn ang="0">
                    <a:pos x="530" y="42"/>
                  </a:cxn>
                  <a:cxn ang="0">
                    <a:pos x="490" y="36"/>
                  </a:cxn>
                  <a:cxn ang="0">
                    <a:pos x="438" y="2"/>
                  </a:cxn>
                  <a:cxn ang="0">
                    <a:pos x="398" y="18"/>
                  </a:cxn>
                  <a:cxn ang="0">
                    <a:pos x="374" y="54"/>
                  </a:cxn>
                  <a:cxn ang="0">
                    <a:pos x="372" y="52"/>
                  </a:cxn>
                  <a:cxn ang="0">
                    <a:pos x="364" y="48"/>
                  </a:cxn>
                  <a:cxn ang="0">
                    <a:pos x="356" y="52"/>
                  </a:cxn>
                  <a:cxn ang="0">
                    <a:pos x="352" y="56"/>
                  </a:cxn>
                  <a:cxn ang="0">
                    <a:pos x="350" y="64"/>
                  </a:cxn>
                  <a:cxn ang="0">
                    <a:pos x="356" y="74"/>
                  </a:cxn>
                  <a:cxn ang="0">
                    <a:pos x="358" y="76"/>
                  </a:cxn>
                  <a:cxn ang="0">
                    <a:pos x="336" y="98"/>
                  </a:cxn>
                  <a:cxn ang="0">
                    <a:pos x="324" y="116"/>
                  </a:cxn>
                  <a:cxn ang="0">
                    <a:pos x="318" y="132"/>
                  </a:cxn>
                  <a:cxn ang="0">
                    <a:pos x="308" y="146"/>
                  </a:cxn>
                  <a:cxn ang="0">
                    <a:pos x="306" y="154"/>
                  </a:cxn>
                  <a:cxn ang="0">
                    <a:pos x="290" y="146"/>
                  </a:cxn>
                  <a:cxn ang="0">
                    <a:pos x="280" y="138"/>
                  </a:cxn>
                  <a:cxn ang="0">
                    <a:pos x="268" y="136"/>
                  </a:cxn>
                  <a:cxn ang="0">
                    <a:pos x="266" y="138"/>
                  </a:cxn>
                  <a:cxn ang="0">
                    <a:pos x="258" y="152"/>
                  </a:cxn>
                  <a:cxn ang="0">
                    <a:pos x="256" y="164"/>
                  </a:cxn>
                  <a:cxn ang="0">
                    <a:pos x="234" y="160"/>
                  </a:cxn>
                  <a:cxn ang="0">
                    <a:pos x="228" y="162"/>
                  </a:cxn>
                  <a:cxn ang="0">
                    <a:pos x="210" y="174"/>
                  </a:cxn>
                  <a:cxn ang="0">
                    <a:pos x="138" y="174"/>
                  </a:cxn>
                  <a:cxn ang="0">
                    <a:pos x="118" y="190"/>
                  </a:cxn>
                  <a:cxn ang="0">
                    <a:pos x="120" y="222"/>
                  </a:cxn>
                  <a:cxn ang="0">
                    <a:pos x="94" y="232"/>
                  </a:cxn>
                  <a:cxn ang="0">
                    <a:pos x="86" y="234"/>
                  </a:cxn>
                  <a:cxn ang="0">
                    <a:pos x="86" y="240"/>
                  </a:cxn>
                  <a:cxn ang="0">
                    <a:pos x="96" y="264"/>
                  </a:cxn>
                  <a:cxn ang="0">
                    <a:pos x="46" y="264"/>
                  </a:cxn>
                  <a:cxn ang="0">
                    <a:pos x="30" y="282"/>
                  </a:cxn>
                  <a:cxn ang="0">
                    <a:pos x="0" y="346"/>
                  </a:cxn>
                  <a:cxn ang="0">
                    <a:pos x="136" y="314"/>
                  </a:cxn>
                  <a:cxn ang="0">
                    <a:pos x="162" y="322"/>
                  </a:cxn>
                  <a:cxn ang="0">
                    <a:pos x="596" y="242"/>
                  </a:cxn>
                </a:cxnLst>
                <a:rect l="0" t="0" r="r" b="b"/>
                <a:pathLst>
                  <a:path w="670" h="346">
                    <a:moveTo>
                      <a:pt x="610" y="230"/>
                    </a:moveTo>
                    <a:lnTo>
                      <a:pt x="616" y="216"/>
                    </a:lnTo>
                    <a:lnTo>
                      <a:pt x="670" y="158"/>
                    </a:lnTo>
                    <a:lnTo>
                      <a:pt x="664" y="152"/>
                    </a:lnTo>
                    <a:lnTo>
                      <a:pt x="648" y="144"/>
                    </a:lnTo>
                    <a:lnTo>
                      <a:pt x="610" y="90"/>
                    </a:lnTo>
                    <a:lnTo>
                      <a:pt x="610" y="60"/>
                    </a:lnTo>
                    <a:lnTo>
                      <a:pt x="570" y="30"/>
                    </a:lnTo>
                    <a:lnTo>
                      <a:pt x="548" y="50"/>
                    </a:lnTo>
                    <a:lnTo>
                      <a:pt x="530" y="42"/>
                    </a:lnTo>
                    <a:lnTo>
                      <a:pt x="506" y="46"/>
                    </a:lnTo>
                    <a:lnTo>
                      <a:pt x="490" y="36"/>
                    </a:lnTo>
                    <a:lnTo>
                      <a:pt x="456" y="34"/>
                    </a:lnTo>
                    <a:lnTo>
                      <a:pt x="438" y="2"/>
                    </a:lnTo>
                    <a:lnTo>
                      <a:pt x="404" y="0"/>
                    </a:lnTo>
                    <a:lnTo>
                      <a:pt x="398" y="18"/>
                    </a:lnTo>
                    <a:lnTo>
                      <a:pt x="408" y="48"/>
                    </a:lnTo>
                    <a:lnTo>
                      <a:pt x="374" y="54"/>
                    </a:lnTo>
                    <a:lnTo>
                      <a:pt x="374" y="54"/>
                    </a:lnTo>
                    <a:lnTo>
                      <a:pt x="372" y="52"/>
                    </a:lnTo>
                    <a:lnTo>
                      <a:pt x="370" y="50"/>
                    </a:lnTo>
                    <a:lnTo>
                      <a:pt x="364" y="48"/>
                    </a:lnTo>
                    <a:lnTo>
                      <a:pt x="360" y="50"/>
                    </a:lnTo>
                    <a:lnTo>
                      <a:pt x="356" y="52"/>
                    </a:lnTo>
                    <a:lnTo>
                      <a:pt x="356" y="52"/>
                    </a:lnTo>
                    <a:lnTo>
                      <a:pt x="352" y="56"/>
                    </a:lnTo>
                    <a:lnTo>
                      <a:pt x="350" y="60"/>
                    </a:lnTo>
                    <a:lnTo>
                      <a:pt x="350" y="64"/>
                    </a:lnTo>
                    <a:lnTo>
                      <a:pt x="352" y="68"/>
                    </a:lnTo>
                    <a:lnTo>
                      <a:pt x="356" y="74"/>
                    </a:lnTo>
                    <a:lnTo>
                      <a:pt x="358" y="76"/>
                    </a:lnTo>
                    <a:lnTo>
                      <a:pt x="358" y="76"/>
                    </a:lnTo>
                    <a:lnTo>
                      <a:pt x="336" y="98"/>
                    </a:lnTo>
                    <a:lnTo>
                      <a:pt x="336" y="98"/>
                    </a:lnTo>
                    <a:lnTo>
                      <a:pt x="328" y="106"/>
                    </a:lnTo>
                    <a:lnTo>
                      <a:pt x="324" y="116"/>
                    </a:lnTo>
                    <a:lnTo>
                      <a:pt x="322" y="124"/>
                    </a:lnTo>
                    <a:lnTo>
                      <a:pt x="318" y="132"/>
                    </a:lnTo>
                    <a:lnTo>
                      <a:pt x="318" y="132"/>
                    </a:lnTo>
                    <a:lnTo>
                      <a:pt x="308" y="146"/>
                    </a:lnTo>
                    <a:lnTo>
                      <a:pt x="306" y="154"/>
                    </a:lnTo>
                    <a:lnTo>
                      <a:pt x="306" y="154"/>
                    </a:lnTo>
                    <a:lnTo>
                      <a:pt x="300" y="152"/>
                    </a:lnTo>
                    <a:lnTo>
                      <a:pt x="290" y="146"/>
                    </a:lnTo>
                    <a:lnTo>
                      <a:pt x="290" y="146"/>
                    </a:lnTo>
                    <a:lnTo>
                      <a:pt x="280" y="138"/>
                    </a:lnTo>
                    <a:lnTo>
                      <a:pt x="274" y="136"/>
                    </a:lnTo>
                    <a:lnTo>
                      <a:pt x="268" y="136"/>
                    </a:lnTo>
                    <a:lnTo>
                      <a:pt x="268" y="136"/>
                    </a:lnTo>
                    <a:lnTo>
                      <a:pt x="266" y="138"/>
                    </a:lnTo>
                    <a:lnTo>
                      <a:pt x="262" y="142"/>
                    </a:lnTo>
                    <a:lnTo>
                      <a:pt x="258" y="152"/>
                    </a:lnTo>
                    <a:lnTo>
                      <a:pt x="256" y="164"/>
                    </a:lnTo>
                    <a:lnTo>
                      <a:pt x="256" y="164"/>
                    </a:lnTo>
                    <a:lnTo>
                      <a:pt x="246" y="162"/>
                    </a:lnTo>
                    <a:lnTo>
                      <a:pt x="234" y="160"/>
                    </a:lnTo>
                    <a:lnTo>
                      <a:pt x="234" y="160"/>
                    </a:lnTo>
                    <a:lnTo>
                      <a:pt x="228" y="162"/>
                    </a:lnTo>
                    <a:lnTo>
                      <a:pt x="220" y="166"/>
                    </a:lnTo>
                    <a:lnTo>
                      <a:pt x="210" y="174"/>
                    </a:lnTo>
                    <a:lnTo>
                      <a:pt x="178" y="174"/>
                    </a:lnTo>
                    <a:lnTo>
                      <a:pt x="138" y="174"/>
                    </a:lnTo>
                    <a:lnTo>
                      <a:pt x="128" y="184"/>
                    </a:lnTo>
                    <a:lnTo>
                      <a:pt x="118" y="190"/>
                    </a:lnTo>
                    <a:lnTo>
                      <a:pt x="120" y="222"/>
                    </a:lnTo>
                    <a:lnTo>
                      <a:pt x="120" y="222"/>
                    </a:lnTo>
                    <a:lnTo>
                      <a:pt x="106" y="228"/>
                    </a:lnTo>
                    <a:lnTo>
                      <a:pt x="94" y="232"/>
                    </a:lnTo>
                    <a:lnTo>
                      <a:pt x="86" y="234"/>
                    </a:lnTo>
                    <a:lnTo>
                      <a:pt x="86" y="234"/>
                    </a:lnTo>
                    <a:lnTo>
                      <a:pt x="86" y="236"/>
                    </a:lnTo>
                    <a:lnTo>
                      <a:pt x="86" y="240"/>
                    </a:lnTo>
                    <a:lnTo>
                      <a:pt x="88" y="250"/>
                    </a:lnTo>
                    <a:lnTo>
                      <a:pt x="96" y="264"/>
                    </a:lnTo>
                    <a:lnTo>
                      <a:pt x="84" y="276"/>
                    </a:lnTo>
                    <a:lnTo>
                      <a:pt x="46" y="264"/>
                    </a:lnTo>
                    <a:lnTo>
                      <a:pt x="26" y="280"/>
                    </a:lnTo>
                    <a:lnTo>
                      <a:pt x="30" y="282"/>
                    </a:lnTo>
                    <a:lnTo>
                      <a:pt x="32" y="320"/>
                    </a:lnTo>
                    <a:lnTo>
                      <a:pt x="0" y="346"/>
                    </a:lnTo>
                    <a:lnTo>
                      <a:pt x="134" y="338"/>
                    </a:lnTo>
                    <a:lnTo>
                      <a:pt x="136" y="314"/>
                    </a:lnTo>
                    <a:lnTo>
                      <a:pt x="152" y="314"/>
                    </a:lnTo>
                    <a:lnTo>
                      <a:pt x="162" y="322"/>
                    </a:lnTo>
                    <a:lnTo>
                      <a:pt x="578" y="272"/>
                    </a:lnTo>
                    <a:lnTo>
                      <a:pt x="596" y="242"/>
                    </a:lnTo>
                    <a:lnTo>
                      <a:pt x="610" y="230"/>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96" name="Freeform 36">
                <a:extLst>
                  <a:ext uri="{FF2B5EF4-FFF2-40B4-BE49-F238E27FC236}">
                    <a16:creationId xmlns:a16="http://schemas.microsoft.com/office/drawing/2014/main" id="{E3A68DFD-BA0D-6F46-A387-D86811F3A21B}"/>
                  </a:ext>
                </a:extLst>
              </p:cNvPr>
              <p:cNvSpPr>
                <a:spLocks/>
              </p:cNvSpPr>
              <p:nvPr>
                <p:custDataLst>
                  <p:tags r:id="rId131"/>
                </p:custDataLst>
              </p:nvPr>
            </p:nvSpPr>
            <p:spPr bwMode="auto">
              <a:xfrm>
                <a:off x="6548180" y="3266151"/>
                <a:ext cx="846656" cy="496402"/>
              </a:xfrm>
              <a:custGeom>
                <a:avLst/>
                <a:gdLst/>
                <a:ahLst/>
                <a:cxnLst>
                  <a:cxn ang="0">
                    <a:pos x="672" y="274"/>
                  </a:cxn>
                  <a:cxn ang="0">
                    <a:pos x="672" y="274"/>
                  </a:cxn>
                  <a:cxn ang="0">
                    <a:pos x="668" y="252"/>
                  </a:cxn>
                  <a:cxn ang="0">
                    <a:pos x="666" y="226"/>
                  </a:cxn>
                  <a:cxn ang="0">
                    <a:pos x="600" y="178"/>
                  </a:cxn>
                  <a:cxn ang="0">
                    <a:pos x="604" y="152"/>
                  </a:cxn>
                  <a:cxn ang="0">
                    <a:pos x="590" y="124"/>
                  </a:cxn>
                  <a:cxn ang="0">
                    <a:pos x="506" y="104"/>
                  </a:cxn>
                  <a:cxn ang="0">
                    <a:pos x="506" y="84"/>
                  </a:cxn>
                  <a:cxn ang="0">
                    <a:pos x="510" y="42"/>
                  </a:cxn>
                  <a:cxn ang="0">
                    <a:pos x="502" y="30"/>
                  </a:cxn>
                  <a:cxn ang="0">
                    <a:pos x="470" y="30"/>
                  </a:cxn>
                  <a:cxn ang="0">
                    <a:pos x="464" y="8"/>
                  </a:cxn>
                  <a:cxn ang="0">
                    <a:pos x="436" y="2"/>
                  </a:cxn>
                  <a:cxn ang="0">
                    <a:pos x="434" y="26"/>
                  </a:cxn>
                  <a:cxn ang="0">
                    <a:pos x="386" y="0"/>
                  </a:cxn>
                  <a:cxn ang="0">
                    <a:pos x="384" y="34"/>
                  </a:cxn>
                  <a:cxn ang="0">
                    <a:pos x="372" y="58"/>
                  </a:cxn>
                  <a:cxn ang="0">
                    <a:pos x="352" y="78"/>
                  </a:cxn>
                  <a:cxn ang="0">
                    <a:pos x="336" y="86"/>
                  </a:cxn>
                  <a:cxn ang="0">
                    <a:pos x="316" y="134"/>
                  </a:cxn>
                  <a:cxn ang="0">
                    <a:pos x="286" y="124"/>
                  </a:cxn>
                  <a:cxn ang="0">
                    <a:pos x="280" y="160"/>
                  </a:cxn>
                  <a:cxn ang="0">
                    <a:pos x="246" y="262"/>
                  </a:cxn>
                  <a:cxn ang="0">
                    <a:pos x="208" y="274"/>
                  </a:cxn>
                  <a:cxn ang="0">
                    <a:pos x="198" y="288"/>
                  </a:cxn>
                  <a:cxn ang="0">
                    <a:pos x="176" y="302"/>
                  </a:cxn>
                  <a:cxn ang="0">
                    <a:pos x="162" y="288"/>
                  </a:cxn>
                  <a:cxn ang="0">
                    <a:pos x="140" y="310"/>
                  </a:cxn>
                  <a:cxn ang="0">
                    <a:pos x="116" y="306"/>
                  </a:cxn>
                  <a:cxn ang="0">
                    <a:pos x="96" y="286"/>
                  </a:cxn>
                  <a:cxn ang="0">
                    <a:pos x="92" y="280"/>
                  </a:cxn>
                  <a:cxn ang="0">
                    <a:pos x="38" y="338"/>
                  </a:cxn>
                  <a:cxn ang="0">
                    <a:pos x="32" y="352"/>
                  </a:cxn>
                  <a:cxn ang="0">
                    <a:pos x="18" y="364"/>
                  </a:cxn>
                  <a:cxn ang="0">
                    <a:pos x="0" y="394"/>
                  </a:cxn>
                  <a:cxn ang="0">
                    <a:pos x="144" y="376"/>
                  </a:cxn>
                  <a:cxn ang="0">
                    <a:pos x="672" y="274"/>
                  </a:cxn>
                </a:cxnLst>
                <a:rect l="0" t="0" r="r" b="b"/>
                <a:pathLst>
                  <a:path w="672" h="394">
                    <a:moveTo>
                      <a:pt x="672" y="274"/>
                    </a:moveTo>
                    <a:lnTo>
                      <a:pt x="672" y="274"/>
                    </a:lnTo>
                    <a:lnTo>
                      <a:pt x="668" y="252"/>
                    </a:lnTo>
                    <a:lnTo>
                      <a:pt x="666" y="226"/>
                    </a:lnTo>
                    <a:lnTo>
                      <a:pt x="600" y="178"/>
                    </a:lnTo>
                    <a:lnTo>
                      <a:pt x="604" y="152"/>
                    </a:lnTo>
                    <a:lnTo>
                      <a:pt x="590" y="124"/>
                    </a:lnTo>
                    <a:lnTo>
                      <a:pt x="506" y="104"/>
                    </a:lnTo>
                    <a:lnTo>
                      <a:pt x="506" y="84"/>
                    </a:lnTo>
                    <a:lnTo>
                      <a:pt x="510" y="42"/>
                    </a:lnTo>
                    <a:lnTo>
                      <a:pt x="502" y="30"/>
                    </a:lnTo>
                    <a:lnTo>
                      <a:pt x="470" y="30"/>
                    </a:lnTo>
                    <a:lnTo>
                      <a:pt x="464" y="8"/>
                    </a:lnTo>
                    <a:lnTo>
                      <a:pt x="436" y="2"/>
                    </a:lnTo>
                    <a:lnTo>
                      <a:pt x="434" y="26"/>
                    </a:lnTo>
                    <a:lnTo>
                      <a:pt x="386" y="0"/>
                    </a:lnTo>
                    <a:lnTo>
                      <a:pt x="384" y="34"/>
                    </a:lnTo>
                    <a:lnTo>
                      <a:pt x="372" y="58"/>
                    </a:lnTo>
                    <a:lnTo>
                      <a:pt x="352" y="78"/>
                    </a:lnTo>
                    <a:lnTo>
                      <a:pt x="336" y="86"/>
                    </a:lnTo>
                    <a:lnTo>
                      <a:pt x="316" y="134"/>
                    </a:lnTo>
                    <a:lnTo>
                      <a:pt x="286" y="124"/>
                    </a:lnTo>
                    <a:lnTo>
                      <a:pt x="280" y="160"/>
                    </a:lnTo>
                    <a:lnTo>
                      <a:pt x="246" y="262"/>
                    </a:lnTo>
                    <a:lnTo>
                      <a:pt x="208" y="274"/>
                    </a:lnTo>
                    <a:lnTo>
                      <a:pt x="198" y="288"/>
                    </a:lnTo>
                    <a:lnTo>
                      <a:pt x="176" y="302"/>
                    </a:lnTo>
                    <a:lnTo>
                      <a:pt x="162" y="288"/>
                    </a:lnTo>
                    <a:lnTo>
                      <a:pt x="140" y="310"/>
                    </a:lnTo>
                    <a:lnTo>
                      <a:pt x="116" y="306"/>
                    </a:lnTo>
                    <a:lnTo>
                      <a:pt x="96" y="286"/>
                    </a:lnTo>
                    <a:lnTo>
                      <a:pt x="92" y="280"/>
                    </a:lnTo>
                    <a:lnTo>
                      <a:pt x="38" y="338"/>
                    </a:lnTo>
                    <a:lnTo>
                      <a:pt x="32" y="352"/>
                    </a:lnTo>
                    <a:lnTo>
                      <a:pt x="18" y="364"/>
                    </a:lnTo>
                    <a:lnTo>
                      <a:pt x="0" y="394"/>
                    </a:lnTo>
                    <a:lnTo>
                      <a:pt x="144" y="376"/>
                    </a:lnTo>
                    <a:lnTo>
                      <a:pt x="672" y="274"/>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97" name="Freeform 37">
                <a:extLst>
                  <a:ext uri="{FF2B5EF4-FFF2-40B4-BE49-F238E27FC236}">
                    <a16:creationId xmlns:a16="http://schemas.microsoft.com/office/drawing/2014/main" id="{8E688667-5624-1A48-BBD8-8DFE3B6C96DE}"/>
                  </a:ext>
                </a:extLst>
              </p:cNvPr>
              <p:cNvSpPr>
                <a:spLocks/>
              </p:cNvSpPr>
              <p:nvPr>
                <p:custDataLst>
                  <p:tags r:id="rId132"/>
                </p:custDataLst>
              </p:nvPr>
            </p:nvSpPr>
            <p:spPr bwMode="auto">
              <a:xfrm>
                <a:off x="6278560" y="2938576"/>
                <a:ext cx="501442" cy="556878"/>
              </a:xfrm>
              <a:custGeom>
                <a:avLst/>
                <a:gdLst/>
                <a:ahLst/>
                <a:cxnLst>
                  <a:cxn ang="0">
                    <a:pos x="396" y="146"/>
                  </a:cxn>
                  <a:cxn ang="0">
                    <a:pos x="360" y="0"/>
                  </a:cxn>
                  <a:cxn ang="0">
                    <a:pos x="304" y="38"/>
                  </a:cxn>
                  <a:cxn ang="0">
                    <a:pos x="258" y="70"/>
                  </a:cxn>
                  <a:cxn ang="0">
                    <a:pos x="220" y="90"/>
                  </a:cxn>
                  <a:cxn ang="0">
                    <a:pos x="192" y="100"/>
                  </a:cxn>
                  <a:cxn ang="0">
                    <a:pos x="170" y="102"/>
                  </a:cxn>
                  <a:cxn ang="0">
                    <a:pos x="154" y="98"/>
                  </a:cxn>
                  <a:cxn ang="0">
                    <a:pos x="132" y="82"/>
                  </a:cxn>
                  <a:cxn ang="0">
                    <a:pos x="124" y="74"/>
                  </a:cxn>
                  <a:cxn ang="0">
                    <a:pos x="10" y="90"/>
                  </a:cxn>
                  <a:cxn ang="0">
                    <a:pos x="34" y="384"/>
                  </a:cxn>
                  <a:cxn ang="0">
                    <a:pos x="40" y="382"/>
                  </a:cxn>
                  <a:cxn ang="0">
                    <a:pos x="92" y="416"/>
                  </a:cxn>
                  <a:cxn ang="0">
                    <a:pos x="142" y="428"/>
                  </a:cxn>
                  <a:cxn ang="0">
                    <a:pos x="184" y="432"/>
                  </a:cxn>
                  <a:cxn ang="0">
                    <a:pos x="246" y="442"/>
                  </a:cxn>
                  <a:cxn ang="0">
                    <a:pos x="276" y="412"/>
                  </a:cxn>
                  <a:cxn ang="0">
                    <a:pos x="274" y="408"/>
                  </a:cxn>
                  <a:cxn ang="0">
                    <a:pos x="272" y="382"/>
                  </a:cxn>
                  <a:cxn ang="0">
                    <a:pos x="278" y="374"/>
                  </a:cxn>
                  <a:cxn ang="0">
                    <a:pos x="286" y="372"/>
                  </a:cxn>
                  <a:cxn ang="0">
                    <a:pos x="296" y="372"/>
                  </a:cxn>
                  <a:cxn ang="0">
                    <a:pos x="302" y="370"/>
                  </a:cxn>
                  <a:cxn ang="0">
                    <a:pos x="306" y="366"/>
                  </a:cxn>
                  <a:cxn ang="0">
                    <a:pos x="302" y="348"/>
                  </a:cxn>
                  <a:cxn ang="0">
                    <a:pos x="310" y="336"/>
                  </a:cxn>
                  <a:cxn ang="0">
                    <a:pos x="328" y="320"/>
                  </a:cxn>
                  <a:cxn ang="0">
                    <a:pos x="340" y="310"/>
                  </a:cxn>
                  <a:cxn ang="0">
                    <a:pos x="376" y="274"/>
                  </a:cxn>
                  <a:cxn ang="0">
                    <a:pos x="378" y="246"/>
                  </a:cxn>
                  <a:cxn ang="0">
                    <a:pos x="384" y="198"/>
                  </a:cxn>
                  <a:cxn ang="0">
                    <a:pos x="384" y="158"/>
                  </a:cxn>
                </a:cxnLst>
                <a:rect l="0" t="0" r="r" b="b"/>
                <a:pathLst>
                  <a:path w="398" h="442">
                    <a:moveTo>
                      <a:pt x="398" y="158"/>
                    </a:moveTo>
                    <a:lnTo>
                      <a:pt x="396" y="146"/>
                    </a:lnTo>
                    <a:lnTo>
                      <a:pt x="378" y="134"/>
                    </a:lnTo>
                    <a:lnTo>
                      <a:pt x="360" y="0"/>
                    </a:lnTo>
                    <a:lnTo>
                      <a:pt x="360" y="0"/>
                    </a:lnTo>
                    <a:lnTo>
                      <a:pt x="304" y="38"/>
                    </a:lnTo>
                    <a:lnTo>
                      <a:pt x="304" y="38"/>
                    </a:lnTo>
                    <a:lnTo>
                      <a:pt x="258" y="70"/>
                    </a:lnTo>
                    <a:lnTo>
                      <a:pt x="238" y="80"/>
                    </a:lnTo>
                    <a:lnTo>
                      <a:pt x="220" y="90"/>
                    </a:lnTo>
                    <a:lnTo>
                      <a:pt x="206" y="96"/>
                    </a:lnTo>
                    <a:lnTo>
                      <a:pt x="192" y="100"/>
                    </a:lnTo>
                    <a:lnTo>
                      <a:pt x="180" y="102"/>
                    </a:lnTo>
                    <a:lnTo>
                      <a:pt x="170" y="102"/>
                    </a:lnTo>
                    <a:lnTo>
                      <a:pt x="162" y="100"/>
                    </a:lnTo>
                    <a:lnTo>
                      <a:pt x="154" y="98"/>
                    </a:lnTo>
                    <a:lnTo>
                      <a:pt x="142" y="92"/>
                    </a:lnTo>
                    <a:lnTo>
                      <a:pt x="132" y="82"/>
                    </a:lnTo>
                    <a:lnTo>
                      <a:pt x="124" y="74"/>
                    </a:lnTo>
                    <a:lnTo>
                      <a:pt x="124" y="74"/>
                    </a:lnTo>
                    <a:lnTo>
                      <a:pt x="122" y="70"/>
                    </a:lnTo>
                    <a:lnTo>
                      <a:pt x="10" y="90"/>
                    </a:lnTo>
                    <a:lnTo>
                      <a:pt x="0" y="90"/>
                    </a:lnTo>
                    <a:lnTo>
                      <a:pt x="34" y="384"/>
                    </a:lnTo>
                    <a:lnTo>
                      <a:pt x="38" y="388"/>
                    </a:lnTo>
                    <a:lnTo>
                      <a:pt x="40" y="382"/>
                    </a:lnTo>
                    <a:lnTo>
                      <a:pt x="74" y="384"/>
                    </a:lnTo>
                    <a:lnTo>
                      <a:pt x="92" y="416"/>
                    </a:lnTo>
                    <a:lnTo>
                      <a:pt x="126" y="418"/>
                    </a:lnTo>
                    <a:lnTo>
                      <a:pt x="142" y="428"/>
                    </a:lnTo>
                    <a:lnTo>
                      <a:pt x="166" y="424"/>
                    </a:lnTo>
                    <a:lnTo>
                      <a:pt x="184" y="432"/>
                    </a:lnTo>
                    <a:lnTo>
                      <a:pt x="206" y="412"/>
                    </a:lnTo>
                    <a:lnTo>
                      <a:pt x="246" y="442"/>
                    </a:lnTo>
                    <a:lnTo>
                      <a:pt x="246" y="440"/>
                    </a:lnTo>
                    <a:lnTo>
                      <a:pt x="276" y="412"/>
                    </a:lnTo>
                    <a:lnTo>
                      <a:pt x="276" y="412"/>
                    </a:lnTo>
                    <a:lnTo>
                      <a:pt x="274" y="408"/>
                    </a:lnTo>
                    <a:lnTo>
                      <a:pt x="272" y="396"/>
                    </a:lnTo>
                    <a:lnTo>
                      <a:pt x="272" y="382"/>
                    </a:lnTo>
                    <a:lnTo>
                      <a:pt x="274" y="378"/>
                    </a:lnTo>
                    <a:lnTo>
                      <a:pt x="278" y="374"/>
                    </a:lnTo>
                    <a:lnTo>
                      <a:pt x="278" y="374"/>
                    </a:lnTo>
                    <a:lnTo>
                      <a:pt x="286" y="372"/>
                    </a:lnTo>
                    <a:lnTo>
                      <a:pt x="292" y="372"/>
                    </a:lnTo>
                    <a:lnTo>
                      <a:pt x="296" y="372"/>
                    </a:lnTo>
                    <a:lnTo>
                      <a:pt x="302" y="370"/>
                    </a:lnTo>
                    <a:lnTo>
                      <a:pt x="302" y="370"/>
                    </a:lnTo>
                    <a:lnTo>
                      <a:pt x="306" y="368"/>
                    </a:lnTo>
                    <a:lnTo>
                      <a:pt x="306" y="366"/>
                    </a:lnTo>
                    <a:lnTo>
                      <a:pt x="306" y="358"/>
                    </a:lnTo>
                    <a:lnTo>
                      <a:pt x="302" y="348"/>
                    </a:lnTo>
                    <a:lnTo>
                      <a:pt x="302" y="348"/>
                    </a:lnTo>
                    <a:lnTo>
                      <a:pt x="310" y="336"/>
                    </a:lnTo>
                    <a:lnTo>
                      <a:pt x="318" y="326"/>
                    </a:lnTo>
                    <a:lnTo>
                      <a:pt x="328" y="320"/>
                    </a:lnTo>
                    <a:lnTo>
                      <a:pt x="328" y="320"/>
                    </a:lnTo>
                    <a:lnTo>
                      <a:pt x="340" y="310"/>
                    </a:lnTo>
                    <a:lnTo>
                      <a:pt x="356" y="296"/>
                    </a:lnTo>
                    <a:lnTo>
                      <a:pt x="376" y="274"/>
                    </a:lnTo>
                    <a:lnTo>
                      <a:pt x="366" y="254"/>
                    </a:lnTo>
                    <a:lnTo>
                      <a:pt x="378" y="246"/>
                    </a:lnTo>
                    <a:lnTo>
                      <a:pt x="374" y="216"/>
                    </a:lnTo>
                    <a:lnTo>
                      <a:pt x="384" y="198"/>
                    </a:lnTo>
                    <a:lnTo>
                      <a:pt x="372" y="170"/>
                    </a:lnTo>
                    <a:lnTo>
                      <a:pt x="384" y="158"/>
                    </a:lnTo>
                    <a:lnTo>
                      <a:pt x="398" y="158"/>
                    </a:lnTo>
                    <a:close/>
                  </a:path>
                </a:pathLst>
              </a:custGeom>
              <a:solidFill>
                <a:schemeClr val="accent6">
                  <a:lumMod val="75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98" name="Freeform 38">
                <a:extLst>
                  <a:ext uri="{FF2B5EF4-FFF2-40B4-BE49-F238E27FC236}">
                    <a16:creationId xmlns:a16="http://schemas.microsoft.com/office/drawing/2014/main" id="{E3EAA878-C808-EA48-979F-0C47957FC3A7}"/>
                  </a:ext>
                </a:extLst>
              </p:cNvPr>
              <p:cNvSpPr>
                <a:spLocks/>
              </p:cNvSpPr>
              <p:nvPr>
                <p:custDataLst>
                  <p:tags r:id="rId133"/>
                </p:custDataLst>
              </p:nvPr>
            </p:nvSpPr>
            <p:spPr bwMode="auto">
              <a:xfrm>
                <a:off x="5565454" y="2973853"/>
                <a:ext cx="456085" cy="798780"/>
              </a:xfrm>
              <a:custGeom>
                <a:avLst/>
                <a:gdLst/>
                <a:ahLst/>
                <a:cxnLst>
                  <a:cxn ang="0">
                    <a:pos x="326" y="490"/>
                  </a:cxn>
                  <a:cxn ang="0">
                    <a:pos x="350" y="374"/>
                  </a:cxn>
                  <a:cxn ang="0">
                    <a:pos x="338" y="82"/>
                  </a:cxn>
                  <a:cxn ang="0">
                    <a:pos x="330" y="82"/>
                  </a:cxn>
                  <a:cxn ang="0">
                    <a:pos x="324" y="74"/>
                  </a:cxn>
                  <a:cxn ang="0">
                    <a:pos x="322" y="58"/>
                  </a:cxn>
                  <a:cxn ang="0">
                    <a:pos x="322" y="40"/>
                  </a:cxn>
                  <a:cxn ang="0">
                    <a:pos x="312" y="0"/>
                  </a:cxn>
                  <a:cxn ang="0">
                    <a:pos x="88" y="42"/>
                  </a:cxn>
                  <a:cxn ang="0">
                    <a:pos x="112" y="88"/>
                  </a:cxn>
                  <a:cxn ang="0">
                    <a:pos x="106" y="90"/>
                  </a:cxn>
                  <a:cxn ang="0">
                    <a:pos x="96" y="104"/>
                  </a:cxn>
                  <a:cxn ang="0">
                    <a:pos x="90" y="114"/>
                  </a:cxn>
                  <a:cxn ang="0">
                    <a:pos x="74" y="134"/>
                  </a:cxn>
                  <a:cxn ang="0">
                    <a:pos x="64" y="138"/>
                  </a:cxn>
                  <a:cxn ang="0">
                    <a:pos x="44" y="140"/>
                  </a:cxn>
                  <a:cxn ang="0">
                    <a:pos x="38" y="142"/>
                  </a:cxn>
                  <a:cxn ang="0">
                    <a:pos x="36" y="150"/>
                  </a:cxn>
                  <a:cxn ang="0">
                    <a:pos x="38" y="156"/>
                  </a:cxn>
                  <a:cxn ang="0">
                    <a:pos x="42" y="172"/>
                  </a:cxn>
                  <a:cxn ang="0">
                    <a:pos x="42" y="182"/>
                  </a:cxn>
                  <a:cxn ang="0">
                    <a:pos x="36" y="202"/>
                  </a:cxn>
                  <a:cxn ang="0">
                    <a:pos x="16" y="242"/>
                  </a:cxn>
                  <a:cxn ang="0">
                    <a:pos x="6" y="260"/>
                  </a:cxn>
                  <a:cxn ang="0">
                    <a:pos x="2" y="270"/>
                  </a:cxn>
                  <a:cxn ang="0">
                    <a:pos x="2" y="288"/>
                  </a:cxn>
                  <a:cxn ang="0">
                    <a:pos x="4" y="296"/>
                  </a:cxn>
                  <a:cxn ang="0">
                    <a:pos x="16" y="338"/>
                  </a:cxn>
                  <a:cxn ang="0">
                    <a:pos x="84" y="434"/>
                  </a:cxn>
                  <a:cxn ang="0">
                    <a:pos x="94" y="432"/>
                  </a:cxn>
                  <a:cxn ang="0">
                    <a:pos x="120" y="430"/>
                  </a:cxn>
                  <a:cxn ang="0">
                    <a:pos x="128" y="436"/>
                  </a:cxn>
                  <a:cxn ang="0">
                    <a:pos x="130" y="444"/>
                  </a:cxn>
                  <a:cxn ang="0">
                    <a:pos x="128" y="448"/>
                  </a:cxn>
                  <a:cxn ang="0">
                    <a:pos x="120" y="474"/>
                  </a:cxn>
                  <a:cxn ang="0">
                    <a:pos x="118" y="510"/>
                  </a:cxn>
                  <a:cxn ang="0">
                    <a:pos x="146" y="540"/>
                  </a:cxn>
                  <a:cxn ang="0">
                    <a:pos x="206" y="596"/>
                  </a:cxn>
                  <a:cxn ang="0">
                    <a:pos x="228" y="634"/>
                  </a:cxn>
                  <a:cxn ang="0">
                    <a:pos x="286" y="630"/>
                  </a:cxn>
                  <a:cxn ang="0">
                    <a:pos x="298" y="618"/>
                  </a:cxn>
                  <a:cxn ang="0">
                    <a:pos x="288" y="594"/>
                  </a:cxn>
                  <a:cxn ang="0">
                    <a:pos x="288" y="588"/>
                  </a:cxn>
                  <a:cxn ang="0">
                    <a:pos x="296" y="586"/>
                  </a:cxn>
                  <a:cxn ang="0">
                    <a:pos x="322" y="576"/>
                  </a:cxn>
                  <a:cxn ang="0">
                    <a:pos x="324" y="542"/>
                  </a:cxn>
                  <a:cxn ang="0">
                    <a:pos x="326" y="506"/>
                  </a:cxn>
                </a:cxnLst>
                <a:rect l="0" t="0" r="r" b="b"/>
                <a:pathLst>
                  <a:path w="362" h="634">
                    <a:moveTo>
                      <a:pt x="326" y="506"/>
                    </a:moveTo>
                    <a:lnTo>
                      <a:pt x="326" y="490"/>
                    </a:lnTo>
                    <a:lnTo>
                      <a:pt x="362" y="434"/>
                    </a:lnTo>
                    <a:lnTo>
                      <a:pt x="350" y="374"/>
                    </a:lnTo>
                    <a:lnTo>
                      <a:pt x="356" y="348"/>
                    </a:lnTo>
                    <a:lnTo>
                      <a:pt x="338" y="82"/>
                    </a:lnTo>
                    <a:lnTo>
                      <a:pt x="338" y="82"/>
                    </a:lnTo>
                    <a:lnTo>
                      <a:pt x="330" y="82"/>
                    </a:lnTo>
                    <a:lnTo>
                      <a:pt x="326" y="78"/>
                    </a:lnTo>
                    <a:lnTo>
                      <a:pt x="324" y="74"/>
                    </a:lnTo>
                    <a:lnTo>
                      <a:pt x="322" y="70"/>
                    </a:lnTo>
                    <a:lnTo>
                      <a:pt x="322" y="58"/>
                    </a:lnTo>
                    <a:lnTo>
                      <a:pt x="322" y="40"/>
                    </a:lnTo>
                    <a:lnTo>
                      <a:pt x="322" y="40"/>
                    </a:lnTo>
                    <a:lnTo>
                      <a:pt x="318" y="20"/>
                    </a:lnTo>
                    <a:lnTo>
                      <a:pt x="312" y="0"/>
                    </a:lnTo>
                    <a:lnTo>
                      <a:pt x="66" y="10"/>
                    </a:lnTo>
                    <a:lnTo>
                      <a:pt x="88" y="42"/>
                    </a:lnTo>
                    <a:lnTo>
                      <a:pt x="112" y="50"/>
                    </a:lnTo>
                    <a:lnTo>
                      <a:pt x="112" y="88"/>
                    </a:lnTo>
                    <a:lnTo>
                      <a:pt x="112" y="88"/>
                    </a:lnTo>
                    <a:lnTo>
                      <a:pt x="106" y="90"/>
                    </a:lnTo>
                    <a:lnTo>
                      <a:pt x="100" y="96"/>
                    </a:lnTo>
                    <a:lnTo>
                      <a:pt x="96" y="104"/>
                    </a:lnTo>
                    <a:lnTo>
                      <a:pt x="96" y="104"/>
                    </a:lnTo>
                    <a:lnTo>
                      <a:pt x="90" y="114"/>
                    </a:lnTo>
                    <a:lnTo>
                      <a:pt x="82" y="124"/>
                    </a:lnTo>
                    <a:lnTo>
                      <a:pt x="74" y="134"/>
                    </a:lnTo>
                    <a:lnTo>
                      <a:pt x="64" y="138"/>
                    </a:lnTo>
                    <a:lnTo>
                      <a:pt x="64" y="138"/>
                    </a:lnTo>
                    <a:lnTo>
                      <a:pt x="52" y="140"/>
                    </a:lnTo>
                    <a:lnTo>
                      <a:pt x="44" y="140"/>
                    </a:lnTo>
                    <a:lnTo>
                      <a:pt x="42" y="140"/>
                    </a:lnTo>
                    <a:lnTo>
                      <a:pt x="38" y="142"/>
                    </a:lnTo>
                    <a:lnTo>
                      <a:pt x="38" y="146"/>
                    </a:lnTo>
                    <a:lnTo>
                      <a:pt x="36" y="150"/>
                    </a:lnTo>
                    <a:lnTo>
                      <a:pt x="36" y="150"/>
                    </a:lnTo>
                    <a:lnTo>
                      <a:pt x="38" y="156"/>
                    </a:lnTo>
                    <a:lnTo>
                      <a:pt x="38" y="162"/>
                    </a:lnTo>
                    <a:lnTo>
                      <a:pt x="42" y="172"/>
                    </a:lnTo>
                    <a:lnTo>
                      <a:pt x="42" y="176"/>
                    </a:lnTo>
                    <a:lnTo>
                      <a:pt x="42" y="182"/>
                    </a:lnTo>
                    <a:lnTo>
                      <a:pt x="40" y="190"/>
                    </a:lnTo>
                    <a:lnTo>
                      <a:pt x="36" y="202"/>
                    </a:lnTo>
                    <a:lnTo>
                      <a:pt x="36" y="202"/>
                    </a:lnTo>
                    <a:lnTo>
                      <a:pt x="16" y="242"/>
                    </a:lnTo>
                    <a:lnTo>
                      <a:pt x="6" y="260"/>
                    </a:lnTo>
                    <a:lnTo>
                      <a:pt x="6" y="260"/>
                    </a:lnTo>
                    <a:lnTo>
                      <a:pt x="4" y="262"/>
                    </a:lnTo>
                    <a:lnTo>
                      <a:pt x="2" y="270"/>
                    </a:lnTo>
                    <a:lnTo>
                      <a:pt x="0" y="280"/>
                    </a:lnTo>
                    <a:lnTo>
                      <a:pt x="2" y="288"/>
                    </a:lnTo>
                    <a:lnTo>
                      <a:pt x="4" y="296"/>
                    </a:lnTo>
                    <a:lnTo>
                      <a:pt x="4" y="296"/>
                    </a:lnTo>
                    <a:lnTo>
                      <a:pt x="14" y="326"/>
                    </a:lnTo>
                    <a:lnTo>
                      <a:pt x="16" y="338"/>
                    </a:lnTo>
                    <a:lnTo>
                      <a:pt x="72" y="390"/>
                    </a:lnTo>
                    <a:lnTo>
                      <a:pt x="84" y="434"/>
                    </a:lnTo>
                    <a:lnTo>
                      <a:pt x="84" y="434"/>
                    </a:lnTo>
                    <a:lnTo>
                      <a:pt x="94" y="432"/>
                    </a:lnTo>
                    <a:lnTo>
                      <a:pt x="112" y="428"/>
                    </a:lnTo>
                    <a:lnTo>
                      <a:pt x="120" y="430"/>
                    </a:lnTo>
                    <a:lnTo>
                      <a:pt x="126" y="432"/>
                    </a:lnTo>
                    <a:lnTo>
                      <a:pt x="128" y="436"/>
                    </a:lnTo>
                    <a:lnTo>
                      <a:pt x="130" y="438"/>
                    </a:lnTo>
                    <a:lnTo>
                      <a:pt x="130" y="444"/>
                    </a:lnTo>
                    <a:lnTo>
                      <a:pt x="128" y="448"/>
                    </a:lnTo>
                    <a:lnTo>
                      <a:pt x="128" y="448"/>
                    </a:lnTo>
                    <a:lnTo>
                      <a:pt x="122" y="462"/>
                    </a:lnTo>
                    <a:lnTo>
                      <a:pt x="120" y="474"/>
                    </a:lnTo>
                    <a:lnTo>
                      <a:pt x="118" y="494"/>
                    </a:lnTo>
                    <a:lnTo>
                      <a:pt x="118" y="510"/>
                    </a:lnTo>
                    <a:lnTo>
                      <a:pt x="118" y="516"/>
                    </a:lnTo>
                    <a:lnTo>
                      <a:pt x="146" y="540"/>
                    </a:lnTo>
                    <a:lnTo>
                      <a:pt x="188" y="562"/>
                    </a:lnTo>
                    <a:lnTo>
                      <a:pt x="206" y="596"/>
                    </a:lnTo>
                    <a:lnTo>
                      <a:pt x="200" y="622"/>
                    </a:lnTo>
                    <a:lnTo>
                      <a:pt x="228" y="634"/>
                    </a:lnTo>
                    <a:lnTo>
                      <a:pt x="248" y="618"/>
                    </a:lnTo>
                    <a:lnTo>
                      <a:pt x="286" y="630"/>
                    </a:lnTo>
                    <a:lnTo>
                      <a:pt x="298" y="618"/>
                    </a:lnTo>
                    <a:lnTo>
                      <a:pt x="298" y="618"/>
                    </a:lnTo>
                    <a:lnTo>
                      <a:pt x="290" y="604"/>
                    </a:lnTo>
                    <a:lnTo>
                      <a:pt x="288" y="594"/>
                    </a:lnTo>
                    <a:lnTo>
                      <a:pt x="288" y="590"/>
                    </a:lnTo>
                    <a:lnTo>
                      <a:pt x="288" y="588"/>
                    </a:lnTo>
                    <a:lnTo>
                      <a:pt x="288" y="588"/>
                    </a:lnTo>
                    <a:lnTo>
                      <a:pt x="296" y="586"/>
                    </a:lnTo>
                    <a:lnTo>
                      <a:pt x="308" y="582"/>
                    </a:lnTo>
                    <a:lnTo>
                      <a:pt x="322" y="576"/>
                    </a:lnTo>
                    <a:lnTo>
                      <a:pt x="320" y="544"/>
                    </a:lnTo>
                    <a:lnTo>
                      <a:pt x="324" y="542"/>
                    </a:lnTo>
                    <a:lnTo>
                      <a:pt x="316" y="524"/>
                    </a:lnTo>
                    <a:lnTo>
                      <a:pt x="326" y="506"/>
                    </a:lnTo>
                    <a:close/>
                  </a:path>
                </a:pathLst>
              </a:custGeom>
              <a:solidFill>
                <a:schemeClr val="accent6">
                  <a:lumMod val="75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99" name="Freeform 39">
                <a:extLst>
                  <a:ext uri="{FF2B5EF4-FFF2-40B4-BE49-F238E27FC236}">
                    <a16:creationId xmlns:a16="http://schemas.microsoft.com/office/drawing/2014/main" id="{70E09D72-5677-354E-B500-7EBB1DCF6BC4}"/>
                  </a:ext>
                </a:extLst>
              </p:cNvPr>
              <p:cNvSpPr>
                <a:spLocks/>
              </p:cNvSpPr>
              <p:nvPr>
                <p:custDataLst>
                  <p:tags r:id="rId134"/>
                </p:custDataLst>
              </p:nvPr>
            </p:nvSpPr>
            <p:spPr bwMode="auto">
              <a:xfrm>
                <a:off x="5963584" y="3046928"/>
                <a:ext cx="370412" cy="609794"/>
              </a:xfrm>
              <a:custGeom>
                <a:avLst/>
                <a:gdLst/>
                <a:ahLst/>
                <a:cxnLst>
                  <a:cxn ang="0">
                    <a:pos x="288" y="302"/>
                  </a:cxn>
                  <a:cxn ang="0">
                    <a:pos x="250" y="4"/>
                  </a:cxn>
                  <a:cxn ang="0">
                    <a:pos x="84" y="0"/>
                  </a:cxn>
                  <a:cxn ang="0">
                    <a:pos x="64" y="18"/>
                  </a:cxn>
                  <a:cxn ang="0">
                    <a:pos x="36" y="24"/>
                  </a:cxn>
                  <a:cxn ang="0">
                    <a:pos x="22" y="24"/>
                  </a:cxn>
                  <a:cxn ang="0">
                    <a:pos x="34" y="316"/>
                  </a:cxn>
                  <a:cxn ang="0">
                    <a:pos x="10" y="432"/>
                  </a:cxn>
                  <a:cxn ang="0">
                    <a:pos x="0" y="466"/>
                  </a:cxn>
                  <a:cxn ang="0">
                    <a:pos x="14" y="480"/>
                  </a:cxn>
                  <a:cxn ang="0">
                    <a:pos x="64" y="470"/>
                  </a:cxn>
                  <a:cxn ang="0">
                    <a:pos x="96" y="470"/>
                  </a:cxn>
                  <a:cxn ang="0">
                    <a:pos x="114" y="458"/>
                  </a:cxn>
                  <a:cxn ang="0">
                    <a:pos x="120" y="456"/>
                  </a:cxn>
                  <a:cxn ang="0">
                    <a:pos x="142" y="460"/>
                  </a:cxn>
                  <a:cxn ang="0">
                    <a:pos x="144" y="448"/>
                  </a:cxn>
                  <a:cxn ang="0">
                    <a:pos x="152" y="434"/>
                  </a:cxn>
                  <a:cxn ang="0">
                    <a:pos x="154" y="432"/>
                  </a:cxn>
                  <a:cxn ang="0">
                    <a:pos x="166" y="434"/>
                  </a:cxn>
                  <a:cxn ang="0">
                    <a:pos x="176" y="442"/>
                  </a:cxn>
                  <a:cxn ang="0">
                    <a:pos x="192" y="450"/>
                  </a:cxn>
                  <a:cxn ang="0">
                    <a:pos x="194" y="442"/>
                  </a:cxn>
                  <a:cxn ang="0">
                    <a:pos x="204" y="428"/>
                  </a:cxn>
                  <a:cxn ang="0">
                    <a:pos x="210" y="412"/>
                  </a:cxn>
                  <a:cxn ang="0">
                    <a:pos x="222" y="394"/>
                  </a:cxn>
                  <a:cxn ang="0">
                    <a:pos x="244" y="372"/>
                  </a:cxn>
                  <a:cxn ang="0">
                    <a:pos x="242" y="370"/>
                  </a:cxn>
                  <a:cxn ang="0">
                    <a:pos x="236" y="360"/>
                  </a:cxn>
                  <a:cxn ang="0">
                    <a:pos x="238" y="352"/>
                  </a:cxn>
                  <a:cxn ang="0">
                    <a:pos x="242" y="348"/>
                  </a:cxn>
                  <a:cxn ang="0">
                    <a:pos x="250" y="344"/>
                  </a:cxn>
                  <a:cxn ang="0">
                    <a:pos x="258" y="348"/>
                  </a:cxn>
                  <a:cxn ang="0">
                    <a:pos x="294" y="344"/>
                  </a:cxn>
                </a:cxnLst>
                <a:rect l="0" t="0" r="r" b="b"/>
                <a:pathLst>
                  <a:path w="294" h="484">
                    <a:moveTo>
                      <a:pt x="284" y="314"/>
                    </a:moveTo>
                    <a:lnTo>
                      <a:pt x="288" y="302"/>
                    </a:lnTo>
                    <a:lnTo>
                      <a:pt x="284" y="298"/>
                    </a:lnTo>
                    <a:lnTo>
                      <a:pt x="250" y="4"/>
                    </a:lnTo>
                    <a:lnTo>
                      <a:pt x="84" y="0"/>
                    </a:lnTo>
                    <a:lnTo>
                      <a:pt x="84" y="0"/>
                    </a:lnTo>
                    <a:lnTo>
                      <a:pt x="74" y="10"/>
                    </a:lnTo>
                    <a:lnTo>
                      <a:pt x="64" y="18"/>
                    </a:lnTo>
                    <a:lnTo>
                      <a:pt x="50" y="22"/>
                    </a:lnTo>
                    <a:lnTo>
                      <a:pt x="36" y="24"/>
                    </a:lnTo>
                    <a:lnTo>
                      <a:pt x="36" y="24"/>
                    </a:lnTo>
                    <a:lnTo>
                      <a:pt x="22" y="24"/>
                    </a:lnTo>
                    <a:lnTo>
                      <a:pt x="40" y="290"/>
                    </a:lnTo>
                    <a:lnTo>
                      <a:pt x="34" y="316"/>
                    </a:lnTo>
                    <a:lnTo>
                      <a:pt x="46" y="376"/>
                    </a:lnTo>
                    <a:lnTo>
                      <a:pt x="10" y="432"/>
                    </a:lnTo>
                    <a:lnTo>
                      <a:pt x="10" y="448"/>
                    </a:lnTo>
                    <a:lnTo>
                      <a:pt x="0" y="466"/>
                    </a:lnTo>
                    <a:lnTo>
                      <a:pt x="8" y="484"/>
                    </a:lnTo>
                    <a:lnTo>
                      <a:pt x="14" y="480"/>
                    </a:lnTo>
                    <a:lnTo>
                      <a:pt x="24" y="470"/>
                    </a:lnTo>
                    <a:lnTo>
                      <a:pt x="64" y="470"/>
                    </a:lnTo>
                    <a:lnTo>
                      <a:pt x="96" y="470"/>
                    </a:lnTo>
                    <a:lnTo>
                      <a:pt x="96" y="470"/>
                    </a:lnTo>
                    <a:lnTo>
                      <a:pt x="106" y="462"/>
                    </a:lnTo>
                    <a:lnTo>
                      <a:pt x="114" y="458"/>
                    </a:lnTo>
                    <a:lnTo>
                      <a:pt x="120" y="456"/>
                    </a:lnTo>
                    <a:lnTo>
                      <a:pt x="120" y="456"/>
                    </a:lnTo>
                    <a:lnTo>
                      <a:pt x="132" y="458"/>
                    </a:lnTo>
                    <a:lnTo>
                      <a:pt x="142" y="460"/>
                    </a:lnTo>
                    <a:lnTo>
                      <a:pt x="142" y="460"/>
                    </a:lnTo>
                    <a:lnTo>
                      <a:pt x="144" y="448"/>
                    </a:lnTo>
                    <a:lnTo>
                      <a:pt x="148" y="438"/>
                    </a:lnTo>
                    <a:lnTo>
                      <a:pt x="152" y="434"/>
                    </a:lnTo>
                    <a:lnTo>
                      <a:pt x="154" y="432"/>
                    </a:lnTo>
                    <a:lnTo>
                      <a:pt x="154" y="432"/>
                    </a:lnTo>
                    <a:lnTo>
                      <a:pt x="160" y="432"/>
                    </a:lnTo>
                    <a:lnTo>
                      <a:pt x="166" y="434"/>
                    </a:lnTo>
                    <a:lnTo>
                      <a:pt x="176" y="442"/>
                    </a:lnTo>
                    <a:lnTo>
                      <a:pt x="176" y="442"/>
                    </a:lnTo>
                    <a:lnTo>
                      <a:pt x="186" y="448"/>
                    </a:lnTo>
                    <a:lnTo>
                      <a:pt x="192" y="450"/>
                    </a:lnTo>
                    <a:lnTo>
                      <a:pt x="192" y="450"/>
                    </a:lnTo>
                    <a:lnTo>
                      <a:pt x="194" y="442"/>
                    </a:lnTo>
                    <a:lnTo>
                      <a:pt x="204" y="428"/>
                    </a:lnTo>
                    <a:lnTo>
                      <a:pt x="204" y="428"/>
                    </a:lnTo>
                    <a:lnTo>
                      <a:pt x="208" y="420"/>
                    </a:lnTo>
                    <a:lnTo>
                      <a:pt x="210" y="412"/>
                    </a:lnTo>
                    <a:lnTo>
                      <a:pt x="214" y="402"/>
                    </a:lnTo>
                    <a:lnTo>
                      <a:pt x="222" y="394"/>
                    </a:lnTo>
                    <a:lnTo>
                      <a:pt x="222" y="394"/>
                    </a:lnTo>
                    <a:lnTo>
                      <a:pt x="244" y="372"/>
                    </a:lnTo>
                    <a:lnTo>
                      <a:pt x="244" y="372"/>
                    </a:lnTo>
                    <a:lnTo>
                      <a:pt x="242" y="370"/>
                    </a:lnTo>
                    <a:lnTo>
                      <a:pt x="238" y="364"/>
                    </a:lnTo>
                    <a:lnTo>
                      <a:pt x="236" y="360"/>
                    </a:lnTo>
                    <a:lnTo>
                      <a:pt x="236" y="356"/>
                    </a:lnTo>
                    <a:lnTo>
                      <a:pt x="238" y="352"/>
                    </a:lnTo>
                    <a:lnTo>
                      <a:pt x="242" y="348"/>
                    </a:lnTo>
                    <a:lnTo>
                      <a:pt x="242" y="348"/>
                    </a:lnTo>
                    <a:lnTo>
                      <a:pt x="246" y="346"/>
                    </a:lnTo>
                    <a:lnTo>
                      <a:pt x="250" y="344"/>
                    </a:lnTo>
                    <a:lnTo>
                      <a:pt x="256" y="346"/>
                    </a:lnTo>
                    <a:lnTo>
                      <a:pt x="258" y="348"/>
                    </a:lnTo>
                    <a:lnTo>
                      <a:pt x="260" y="350"/>
                    </a:lnTo>
                    <a:lnTo>
                      <a:pt x="294" y="344"/>
                    </a:lnTo>
                    <a:lnTo>
                      <a:pt x="284" y="314"/>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00" name="Freeform 40">
                <a:extLst>
                  <a:ext uri="{FF2B5EF4-FFF2-40B4-BE49-F238E27FC236}">
                    <a16:creationId xmlns:a16="http://schemas.microsoft.com/office/drawing/2014/main" id="{6CDBAE28-6A58-B84B-B435-8975B5ECA300}"/>
                  </a:ext>
                </a:extLst>
              </p:cNvPr>
              <p:cNvSpPr>
                <a:spLocks/>
              </p:cNvSpPr>
              <p:nvPr>
                <p:custDataLst>
                  <p:tags r:id="rId135"/>
                </p:custDataLst>
              </p:nvPr>
            </p:nvSpPr>
            <p:spPr bwMode="auto">
              <a:xfrm>
                <a:off x="5235359" y="3865866"/>
                <a:ext cx="571997" cy="524120"/>
              </a:xfrm>
              <a:custGeom>
                <a:avLst/>
                <a:gdLst/>
                <a:ahLst/>
                <a:cxnLst>
                  <a:cxn ang="0">
                    <a:pos x="334" y="404"/>
                  </a:cxn>
                  <a:cxn ang="0">
                    <a:pos x="334" y="404"/>
                  </a:cxn>
                  <a:cxn ang="0">
                    <a:pos x="334" y="390"/>
                  </a:cxn>
                  <a:cxn ang="0">
                    <a:pos x="332" y="374"/>
                  </a:cxn>
                  <a:cxn ang="0">
                    <a:pos x="330" y="356"/>
                  </a:cxn>
                  <a:cxn ang="0">
                    <a:pos x="322" y="334"/>
                  </a:cxn>
                  <a:cxn ang="0">
                    <a:pos x="340" y="294"/>
                  </a:cxn>
                  <a:cxn ang="0">
                    <a:pos x="350" y="256"/>
                  </a:cxn>
                  <a:cxn ang="0">
                    <a:pos x="378" y="232"/>
                  </a:cxn>
                  <a:cxn ang="0">
                    <a:pos x="384" y="198"/>
                  </a:cxn>
                  <a:cxn ang="0">
                    <a:pos x="404" y="178"/>
                  </a:cxn>
                  <a:cxn ang="0">
                    <a:pos x="438" y="80"/>
                  </a:cxn>
                  <a:cxn ang="0">
                    <a:pos x="450" y="70"/>
                  </a:cxn>
                  <a:cxn ang="0">
                    <a:pos x="454" y="50"/>
                  </a:cxn>
                  <a:cxn ang="0">
                    <a:pos x="386" y="48"/>
                  </a:cxn>
                  <a:cxn ang="0">
                    <a:pos x="410" y="22"/>
                  </a:cxn>
                  <a:cxn ang="0">
                    <a:pos x="404" y="0"/>
                  </a:cxn>
                  <a:cxn ang="0">
                    <a:pos x="0" y="6"/>
                  </a:cxn>
                  <a:cxn ang="0">
                    <a:pos x="8" y="342"/>
                  </a:cxn>
                  <a:cxn ang="0">
                    <a:pos x="38" y="350"/>
                  </a:cxn>
                  <a:cxn ang="0">
                    <a:pos x="54" y="350"/>
                  </a:cxn>
                  <a:cxn ang="0">
                    <a:pos x="60" y="378"/>
                  </a:cxn>
                  <a:cxn ang="0">
                    <a:pos x="58" y="416"/>
                  </a:cxn>
                  <a:cxn ang="0">
                    <a:pos x="334" y="406"/>
                  </a:cxn>
                  <a:cxn ang="0">
                    <a:pos x="334" y="406"/>
                  </a:cxn>
                  <a:cxn ang="0">
                    <a:pos x="334" y="404"/>
                  </a:cxn>
                  <a:cxn ang="0">
                    <a:pos x="334" y="404"/>
                  </a:cxn>
                </a:cxnLst>
                <a:rect l="0" t="0" r="r" b="b"/>
                <a:pathLst>
                  <a:path w="454" h="416">
                    <a:moveTo>
                      <a:pt x="334" y="404"/>
                    </a:moveTo>
                    <a:lnTo>
                      <a:pt x="334" y="404"/>
                    </a:lnTo>
                    <a:lnTo>
                      <a:pt x="334" y="390"/>
                    </a:lnTo>
                    <a:lnTo>
                      <a:pt x="332" y="374"/>
                    </a:lnTo>
                    <a:lnTo>
                      <a:pt x="330" y="356"/>
                    </a:lnTo>
                    <a:lnTo>
                      <a:pt x="322" y="334"/>
                    </a:lnTo>
                    <a:lnTo>
                      <a:pt x="340" y="294"/>
                    </a:lnTo>
                    <a:lnTo>
                      <a:pt x="350" y="256"/>
                    </a:lnTo>
                    <a:lnTo>
                      <a:pt x="378" y="232"/>
                    </a:lnTo>
                    <a:lnTo>
                      <a:pt x="384" y="198"/>
                    </a:lnTo>
                    <a:lnTo>
                      <a:pt x="404" y="178"/>
                    </a:lnTo>
                    <a:lnTo>
                      <a:pt x="438" y="80"/>
                    </a:lnTo>
                    <a:lnTo>
                      <a:pt x="450" y="70"/>
                    </a:lnTo>
                    <a:lnTo>
                      <a:pt x="454" y="50"/>
                    </a:lnTo>
                    <a:lnTo>
                      <a:pt x="386" y="48"/>
                    </a:lnTo>
                    <a:lnTo>
                      <a:pt x="410" y="22"/>
                    </a:lnTo>
                    <a:lnTo>
                      <a:pt x="404" y="0"/>
                    </a:lnTo>
                    <a:lnTo>
                      <a:pt x="0" y="6"/>
                    </a:lnTo>
                    <a:lnTo>
                      <a:pt x="8" y="342"/>
                    </a:lnTo>
                    <a:lnTo>
                      <a:pt x="38" y="350"/>
                    </a:lnTo>
                    <a:lnTo>
                      <a:pt x="54" y="350"/>
                    </a:lnTo>
                    <a:lnTo>
                      <a:pt x="60" y="378"/>
                    </a:lnTo>
                    <a:lnTo>
                      <a:pt x="58" y="416"/>
                    </a:lnTo>
                    <a:lnTo>
                      <a:pt x="334" y="406"/>
                    </a:lnTo>
                    <a:lnTo>
                      <a:pt x="334" y="406"/>
                    </a:lnTo>
                    <a:lnTo>
                      <a:pt x="334" y="404"/>
                    </a:lnTo>
                    <a:lnTo>
                      <a:pt x="334" y="404"/>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01" name="Freeform 41">
                <a:extLst>
                  <a:ext uri="{FF2B5EF4-FFF2-40B4-BE49-F238E27FC236}">
                    <a16:creationId xmlns:a16="http://schemas.microsoft.com/office/drawing/2014/main" id="{934718D4-BC2E-8143-B472-960E16D32B1B}"/>
                  </a:ext>
                </a:extLst>
              </p:cNvPr>
              <p:cNvSpPr>
                <a:spLocks/>
              </p:cNvSpPr>
              <p:nvPr>
                <p:custDataLst>
                  <p:tags r:id="rId136"/>
                </p:custDataLst>
              </p:nvPr>
            </p:nvSpPr>
            <p:spPr bwMode="auto">
              <a:xfrm>
                <a:off x="5305914" y="4377387"/>
                <a:ext cx="619873" cy="564437"/>
              </a:xfrm>
              <a:custGeom>
                <a:avLst/>
                <a:gdLst/>
                <a:ahLst/>
                <a:cxnLst>
                  <a:cxn ang="0">
                    <a:pos x="492" y="424"/>
                  </a:cxn>
                  <a:cxn ang="0">
                    <a:pos x="488" y="402"/>
                  </a:cxn>
                  <a:cxn ang="0">
                    <a:pos x="476" y="356"/>
                  </a:cxn>
                  <a:cxn ang="0">
                    <a:pos x="476" y="334"/>
                  </a:cxn>
                  <a:cxn ang="0">
                    <a:pos x="436" y="292"/>
                  </a:cxn>
                  <a:cxn ang="0">
                    <a:pos x="420" y="280"/>
                  </a:cxn>
                  <a:cxn ang="0">
                    <a:pos x="414" y="272"/>
                  </a:cxn>
                  <a:cxn ang="0">
                    <a:pos x="414" y="266"/>
                  </a:cxn>
                  <a:cxn ang="0">
                    <a:pos x="426" y="250"/>
                  </a:cxn>
                  <a:cxn ang="0">
                    <a:pos x="242" y="232"/>
                  </a:cxn>
                  <a:cxn ang="0">
                    <a:pos x="244" y="196"/>
                  </a:cxn>
                  <a:cxn ang="0">
                    <a:pos x="292" y="108"/>
                  </a:cxn>
                  <a:cxn ang="0">
                    <a:pos x="278" y="56"/>
                  </a:cxn>
                  <a:cxn ang="0">
                    <a:pos x="278" y="54"/>
                  </a:cxn>
                  <a:cxn ang="0">
                    <a:pos x="282" y="46"/>
                  </a:cxn>
                  <a:cxn ang="0">
                    <a:pos x="280" y="36"/>
                  </a:cxn>
                  <a:cxn ang="0">
                    <a:pos x="276" y="18"/>
                  </a:cxn>
                  <a:cxn ang="0">
                    <a:pos x="2" y="10"/>
                  </a:cxn>
                  <a:cxn ang="0">
                    <a:pos x="22" y="156"/>
                  </a:cxn>
                  <a:cxn ang="0">
                    <a:pos x="42" y="204"/>
                  </a:cxn>
                  <a:cxn ang="0">
                    <a:pos x="46" y="240"/>
                  </a:cxn>
                  <a:cxn ang="0">
                    <a:pos x="44" y="272"/>
                  </a:cxn>
                  <a:cxn ang="0">
                    <a:pos x="40" y="284"/>
                  </a:cxn>
                  <a:cxn ang="0">
                    <a:pos x="38" y="314"/>
                  </a:cxn>
                  <a:cxn ang="0">
                    <a:pos x="38" y="342"/>
                  </a:cxn>
                  <a:cxn ang="0">
                    <a:pos x="34" y="350"/>
                  </a:cxn>
                  <a:cxn ang="0">
                    <a:pos x="30" y="360"/>
                  </a:cxn>
                  <a:cxn ang="0">
                    <a:pos x="28" y="372"/>
                  </a:cxn>
                  <a:cxn ang="0">
                    <a:pos x="28" y="398"/>
                  </a:cxn>
                  <a:cxn ang="0">
                    <a:pos x="74" y="392"/>
                  </a:cxn>
                  <a:cxn ang="0">
                    <a:pos x="130" y="400"/>
                  </a:cxn>
                  <a:cxn ang="0">
                    <a:pos x="146" y="404"/>
                  </a:cxn>
                  <a:cxn ang="0">
                    <a:pos x="170" y="406"/>
                  </a:cxn>
                  <a:cxn ang="0">
                    <a:pos x="184" y="402"/>
                  </a:cxn>
                  <a:cxn ang="0">
                    <a:pos x="190" y="396"/>
                  </a:cxn>
                  <a:cxn ang="0">
                    <a:pos x="196" y="386"/>
                  </a:cxn>
                  <a:cxn ang="0">
                    <a:pos x="206" y="380"/>
                  </a:cxn>
                  <a:cxn ang="0">
                    <a:pos x="218" y="378"/>
                  </a:cxn>
                  <a:cxn ang="0">
                    <a:pos x="236" y="386"/>
                  </a:cxn>
                  <a:cxn ang="0">
                    <a:pos x="258" y="410"/>
                  </a:cxn>
                  <a:cxn ang="0">
                    <a:pos x="272" y="422"/>
                  </a:cxn>
                  <a:cxn ang="0">
                    <a:pos x="312" y="440"/>
                  </a:cxn>
                  <a:cxn ang="0">
                    <a:pos x="356" y="448"/>
                  </a:cxn>
                  <a:cxn ang="0">
                    <a:pos x="354" y="446"/>
                  </a:cxn>
                  <a:cxn ang="0">
                    <a:pos x="364" y="444"/>
                  </a:cxn>
                  <a:cxn ang="0">
                    <a:pos x="438" y="430"/>
                  </a:cxn>
                  <a:cxn ang="0">
                    <a:pos x="448" y="430"/>
                  </a:cxn>
                  <a:cxn ang="0">
                    <a:pos x="446" y="432"/>
                  </a:cxn>
                  <a:cxn ang="0">
                    <a:pos x="460" y="434"/>
                  </a:cxn>
                  <a:cxn ang="0">
                    <a:pos x="482" y="446"/>
                  </a:cxn>
                  <a:cxn ang="0">
                    <a:pos x="488" y="444"/>
                  </a:cxn>
                  <a:cxn ang="0">
                    <a:pos x="492" y="438"/>
                  </a:cxn>
                  <a:cxn ang="0">
                    <a:pos x="492" y="424"/>
                  </a:cxn>
                </a:cxnLst>
                <a:rect l="0" t="0" r="r" b="b"/>
                <a:pathLst>
                  <a:path w="492" h="448">
                    <a:moveTo>
                      <a:pt x="492" y="424"/>
                    </a:moveTo>
                    <a:lnTo>
                      <a:pt x="492" y="424"/>
                    </a:lnTo>
                    <a:lnTo>
                      <a:pt x="492" y="414"/>
                    </a:lnTo>
                    <a:lnTo>
                      <a:pt x="488" y="402"/>
                    </a:lnTo>
                    <a:lnTo>
                      <a:pt x="482" y="380"/>
                    </a:lnTo>
                    <a:lnTo>
                      <a:pt x="476" y="356"/>
                    </a:lnTo>
                    <a:lnTo>
                      <a:pt x="474" y="346"/>
                    </a:lnTo>
                    <a:lnTo>
                      <a:pt x="476" y="334"/>
                    </a:lnTo>
                    <a:lnTo>
                      <a:pt x="436" y="292"/>
                    </a:lnTo>
                    <a:lnTo>
                      <a:pt x="436" y="292"/>
                    </a:lnTo>
                    <a:lnTo>
                      <a:pt x="428" y="286"/>
                    </a:lnTo>
                    <a:lnTo>
                      <a:pt x="420" y="280"/>
                    </a:lnTo>
                    <a:lnTo>
                      <a:pt x="414" y="272"/>
                    </a:lnTo>
                    <a:lnTo>
                      <a:pt x="414" y="272"/>
                    </a:lnTo>
                    <a:lnTo>
                      <a:pt x="414" y="270"/>
                    </a:lnTo>
                    <a:lnTo>
                      <a:pt x="414" y="266"/>
                    </a:lnTo>
                    <a:lnTo>
                      <a:pt x="418" y="258"/>
                    </a:lnTo>
                    <a:lnTo>
                      <a:pt x="426" y="250"/>
                    </a:lnTo>
                    <a:lnTo>
                      <a:pt x="424" y="232"/>
                    </a:lnTo>
                    <a:lnTo>
                      <a:pt x="242" y="232"/>
                    </a:lnTo>
                    <a:lnTo>
                      <a:pt x="232" y="212"/>
                    </a:lnTo>
                    <a:lnTo>
                      <a:pt x="244" y="196"/>
                    </a:lnTo>
                    <a:lnTo>
                      <a:pt x="272" y="120"/>
                    </a:lnTo>
                    <a:lnTo>
                      <a:pt x="292" y="108"/>
                    </a:lnTo>
                    <a:lnTo>
                      <a:pt x="296" y="82"/>
                    </a:lnTo>
                    <a:lnTo>
                      <a:pt x="278" y="56"/>
                    </a:lnTo>
                    <a:lnTo>
                      <a:pt x="278" y="56"/>
                    </a:lnTo>
                    <a:lnTo>
                      <a:pt x="278" y="54"/>
                    </a:lnTo>
                    <a:lnTo>
                      <a:pt x="280" y="52"/>
                    </a:lnTo>
                    <a:lnTo>
                      <a:pt x="282" y="46"/>
                    </a:lnTo>
                    <a:lnTo>
                      <a:pt x="280" y="36"/>
                    </a:lnTo>
                    <a:lnTo>
                      <a:pt x="280" y="36"/>
                    </a:lnTo>
                    <a:lnTo>
                      <a:pt x="276" y="26"/>
                    </a:lnTo>
                    <a:lnTo>
                      <a:pt x="276" y="18"/>
                    </a:lnTo>
                    <a:lnTo>
                      <a:pt x="278" y="0"/>
                    </a:lnTo>
                    <a:lnTo>
                      <a:pt x="2" y="10"/>
                    </a:lnTo>
                    <a:lnTo>
                      <a:pt x="0" y="128"/>
                    </a:lnTo>
                    <a:lnTo>
                      <a:pt x="22" y="156"/>
                    </a:lnTo>
                    <a:lnTo>
                      <a:pt x="22" y="180"/>
                    </a:lnTo>
                    <a:lnTo>
                      <a:pt x="42" y="204"/>
                    </a:lnTo>
                    <a:lnTo>
                      <a:pt x="46" y="240"/>
                    </a:lnTo>
                    <a:lnTo>
                      <a:pt x="46" y="240"/>
                    </a:lnTo>
                    <a:lnTo>
                      <a:pt x="46" y="256"/>
                    </a:lnTo>
                    <a:lnTo>
                      <a:pt x="44" y="272"/>
                    </a:lnTo>
                    <a:lnTo>
                      <a:pt x="40" y="284"/>
                    </a:lnTo>
                    <a:lnTo>
                      <a:pt x="40" y="284"/>
                    </a:lnTo>
                    <a:lnTo>
                      <a:pt x="38" y="298"/>
                    </a:lnTo>
                    <a:lnTo>
                      <a:pt x="38" y="314"/>
                    </a:lnTo>
                    <a:lnTo>
                      <a:pt x="38" y="328"/>
                    </a:lnTo>
                    <a:lnTo>
                      <a:pt x="38" y="342"/>
                    </a:lnTo>
                    <a:lnTo>
                      <a:pt x="38" y="342"/>
                    </a:lnTo>
                    <a:lnTo>
                      <a:pt x="34" y="350"/>
                    </a:lnTo>
                    <a:lnTo>
                      <a:pt x="32" y="354"/>
                    </a:lnTo>
                    <a:lnTo>
                      <a:pt x="30" y="360"/>
                    </a:lnTo>
                    <a:lnTo>
                      <a:pt x="28" y="372"/>
                    </a:lnTo>
                    <a:lnTo>
                      <a:pt x="28" y="372"/>
                    </a:lnTo>
                    <a:lnTo>
                      <a:pt x="28" y="398"/>
                    </a:lnTo>
                    <a:lnTo>
                      <a:pt x="28" y="398"/>
                    </a:lnTo>
                    <a:lnTo>
                      <a:pt x="50" y="392"/>
                    </a:lnTo>
                    <a:lnTo>
                      <a:pt x="74" y="392"/>
                    </a:lnTo>
                    <a:lnTo>
                      <a:pt x="100" y="394"/>
                    </a:lnTo>
                    <a:lnTo>
                      <a:pt x="130" y="400"/>
                    </a:lnTo>
                    <a:lnTo>
                      <a:pt x="130" y="400"/>
                    </a:lnTo>
                    <a:lnTo>
                      <a:pt x="146" y="404"/>
                    </a:lnTo>
                    <a:lnTo>
                      <a:pt x="162" y="406"/>
                    </a:lnTo>
                    <a:lnTo>
                      <a:pt x="170" y="406"/>
                    </a:lnTo>
                    <a:lnTo>
                      <a:pt x="178" y="406"/>
                    </a:lnTo>
                    <a:lnTo>
                      <a:pt x="184" y="402"/>
                    </a:lnTo>
                    <a:lnTo>
                      <a:pt x="190" y="396"/>
                    </a:lnTo>
                    <a:lnTo>
                      <a:pt x="190" y="396"/>
                    </a:lnTo>
                    <a:lnTo>
                      <a:pt x="194" y="390"/>
                    </a:lnTo>
                    <a:lnTo>
                      <a:pt x="196" y="386"/>
                    </a:lnTo>
                    <a:lnTo>
                      <a:pt x="200" y="382"/>
                    </a:lnTo>
                    <a:lnTo>
                      <a:pt x="206" y="380"/>
                    </a:lnTo>
                    <a:lnTo>
                      <a:pt x="206" y="380"/>
                    </a:lnTo>
                    <a:lnTo>
                      <a:pt x="218" y="378"/>
                    </a:lnTo>
                    <a:lnTo>
                      <a:pt x="228" y="380"/>
                    </a:lnTo>
                    <a:lnTo>
                      <a:pt x="236" y="386"/>
                    </a:lnTo>
                    <a:lnTo>
                      <a:pt x="244" y="394"/>
                    </a:lnTo>
                    <a:lnTo>
                      <a:pt x="258" y="410"/>
                    </a:lnTo>
                    <a:lnTo>
                      <a:pt x="264" y="418"/>
                    </a:lnTo>
                    <a:lnTo>
                      <a:pt x="272" y="422"/>
                    </a:lnTo>
                    <a:lnTo>
                      <a:pt x="272" y="422"/>
                    </a:lnTo>
                    <a:lnTo>
                      <a:pt x="312" y="440"/>
                    </a:lnTo>
                    <a:lnTo>
                      <a:pt x="330" y="444"/>
                    </a:lnTo>
                    <a:lnTo>
                      <a:pt x="356" y="448"/>
                    </a:lnTo>
                    <a:lnTo>
                      <a:pt x="356" y="448"/>
                    </a:lnTo>
                    <a:lnTo>
                      <a:pt x="354" y="446"/>
                    </a:lnTo>
                    <a:lnTo>
                      <a:pt x="356" y="446"/>
                    </a:lnTo>
                    <a:lnTo>
                      <a:pt x="364" y="444"/>
                    </a:lnTo>
                    <a:lnTo>
                      <a:pt x="402" y="436"/>
                    </a:lnTo>
                    <a:lnTo>
                      <a:pt x="438" y="430"/>
                    </a:lnTo>
                    <a:lnTo>
                      <a:pt x="448" y="430"/>
                    </a:lnTo>
                    <a:lnTo>
                      <a:pt x="448" y="430"/>
                    </a:lnTo>
                    <a:lnTo>
                      <a:pt x="446" y="432"/>
                    </a:lnTo>
                    <a:lnTo>
                      <a:pt x="446" y="432"/>
                    </a:lnTo>
                    <a:lnTo>
                      <a:pt x="452" y="432"/>
                    </a:lnTo>
                    <a:lnTo>
                      <a:pt x="460" y="434"/>
                    </a:lnTo>
                    <a:lnTo>
                      <a:pt x="476" y="444"/>
                    </a:lnTo>
                    <a:lnTo>
                      <a:pt x="482" y="446"/>
                    </a:lnTo>
                    <a:lnTo>
                      <a:pt x="486" y="446"/>
                    </a:lnTo>
                    <a:lnTo>
                      <a:pt x="488" y="444"/>
                    </a:lnTo>
                    <a:lnTo>
                      <a:pt x="490" y="442"/>
                    </a:lnTo>
                    <a:lnTo>
                      <a:pt x="492" y="438"/>
                    </a:lnTo>
                    <a:lnTo>
                      <a:pt x="492" y="424"/>
                    </a:lnTo>
                    <a:lnTo>
                      <a:pt x="492" y="424"/>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02" name="Freeform 42">
                <a:extLst>
                  <a:ext uri="{FF2B5EF4-FFF2-40B4-BE49-F238E27FC236}">
                    <a16:creationId xmlns:a16="http://schemas.microsoft.com/office/drawing/2014/main" id="{97D98EE7-8379-5E40-A0A2-3A29EBAC71ED}"/>
                  </a:ext>
                </a:extLst>
              </p:cNvPr>
              <p:cNvSpPr>
                <a:spLocks/>
              </p:cNvSpPr>
              <p:nvPr>
                <p:custDataLst>
                  <p:tags r:id="rId137"/>
                </p:custDataLst>
              </p:nvPr>
            </p:nvSpPr>
            <p:spPr bwMode="auto">
              <a:xfrm>
                <a:off x="5099290" y="3268671"/>
                <a:ext cx="760982" cy="660190"/>
              </a:xfrm>
              <a:custGeom>
                <a:avLst/>
                <a:gdLst/>
                <a:ahLst/>
                <a:cxnLst>
                  <a:cxn ang="0">
                    <a:pos x="602" y="402"/>
                  </a:cxn>
                  <a:cxn ang="0">
                    <a:pos x="570" y="388"/>
                  </a:cxn>
                  <a:cxn ang="0">
                    <a:pos x="576" y="362"/>
                  </a:cxn>
                  <a:cxn ang="0">
                    <a:pos x="558" y="328"/>
                  </a:cxn>
                  <a:cxn ang="0">
                    <a:pos x="516" y="306"/>
                  </a:cxn>
                  <a:cxn ang="0">
                    <a:pos x="488" y="282"/>
                  </a:cxn>
                  <a:cxn ang="0">
                    <a:pos x="488" y="282"/>
                  </a:cxn>
                  <a:cxn ang="0">
                    <a:pos x="488" y="276"/>
                  </a:cxn>
                  <a:cxn ang="0">
                    <a:pos x="488" y="260"/>
                  </a:cxn>
                  <a:cxn ang="0">
                    <a:pos x="490" y="240"/>
                  </a:cxn>
                  <a:cxn ang="0">
                    <a:pos x="492" y="228"/>
                  </a:cxn>
                  <a:cxn ang="0">
                    <a:pos x="498" y="214"/>
                  </a:cxn>
                  <a:cxn ang="0">
                    <a:pos x="498" y="214"/>
                  </a:cxn>
                  <a:cxn ang="0">
                    <a:pos x="500" y="210"/>
                  </a:cxn>
                  <a:cxn ang="0">
                    <a:pos x="500" y="204"/>
                  </a:cxn>
                  <a:cxn ang="0">
                    <a:pos x="498" y="202"/>
                  </a:cxn>
                  <a:cxn ang="0">
                    <a:pos x="496" y="198"/>
                  </a:cxn>
                  <a:cxn ang="0">
                    <a:pos x="490" y="196"/>
                  </a:cxn>
                  <a:cxn ang="0">
                    <a:pos x="482" y="194"/>
                  </a:cxn>
                  <a:cxn ang="0">
                    <a:pos x="464" y="198"/>
                  </a:cxn>
                  <a:cxn ang="0">
                    <a:pos x="454" y="200"/>
                  </a:cxn>
                  <a:cxn ang="0">
                    <a:pos x="442" y="156"/>
                  </a:cxn>
                  <a:cxn ang="0">
                    <a:pos x="386" y="104"/>
                  </a:cxn>
                  <a:cxn ang="0">
                    <a:pos x="386" y="104"/>
                  </a:cxn>
                  <a:cxn ang="0">
                    <a:pos x="384" y="92"/>
                  </a:cxn>
                  <a:cxn ang="0">
                    <a:pos x="374" y="62"/>
                  </a:cxn>
                  <a:cxn ang="0">
                    <a:pos x="374" y="62"/>
                  </a:cxn>
                  <a:cxn ang="0">
                    <a:pos x="372" y="54"/>
                  </a:cxn>
                  <a:cxn ang="0">
                    <a:pos x="370" y="46"/>
                  </a:cxn>
                  <a:cxn ang="0">
                    <a:pos x="372" y="36"/>
                  </a:cxn>
                  <a:cxn ang="0">
                    <a:pos x="374" y="28"/>
                  </a:cxn>
                  <a:cxn ang="0">
                    <a:pos x="376" y="26"/>
                  </a:cxn>
                  <a:cxn ang="0">
                    <a:pos x="376" y="26"/>
                  </a:cxn>
                  <a:cxn ang="0">
                    <a:pos x="380" y="20"/>
                  </a:cxn>
                  <a:cxn ang="0">
                    <a:pos x="348" y="4"/>
                  </a:cxn>
                  <a:cxn ang="0">
                    <a:pos x="0" y="0"/>
                  </a:cxn>
                  <a:cxn ang="0">
                    <a:pos x="6" y="8"/>
                  </a:cxn>
                  <a:cxn ang="0">
                    <a:pos x="8" y="32"/>
                  </a:cxn>
                  <a:cxn ang="0">
                    <a:pos x="26" y="56"/>
                  </a:cxn>
                  <a:cxn ang="0">
                    <a:pos x="42" y="90"/>
                  </a:cxn>
                  <a:cxn ang="0">
                    <a:pos x="80" y="96"/>
                  </a:cxn>
                  <a:cxn ang="0">
                    <a:pos x="60" y="138"/>
                  </a:cxn>
                  <a:cxn ang="0">
                    <a:pos x="102" y="188"/>
                  </a:cxn>
                  <a:cxn ang="0">
                    <a:pos x="108" y="480"/>
                  </a:cxn>
                  <a:cxn ang="0">
                    <a:pos x="512" y="474"/>
                  </a:cxn>
                  <a:cxn ang="0">
                    <a:pos x="518" y="496"/>
                  </a:cxn>
                  <a:cxn ang="0">
                    <a:pos x="494" y="522"/>
                  </a:cxn>
                  <a:cxn ang="0">
                    <a:pos x="562" y="524"/>
                  </a:cxn>
                  <a:cxn ang="0">
                    <a:pos x="570" y="468"/>
                  </a:cxn>
                  <a:cxn ang="0">
                    <a:pos x="604" y="440"/>
                  </a:cxn>
                  <a:cxn ang="0">
                    <a:pos x="602" y="402"/>
                  </a:cxn>
                </a:cxnLst>
                <a:rect l="0" t="0" r="r" b="b"/>
                <a:pathLst>
                  <a:path w="604" h="524">
                    <a:moveTo>
                      <a:pt x="602" y="402"/>
                    </a:moveTo>
                    <a:lnTo>
                      <a:pt x="570" y="388"/>
                    </a:lnTo>
                    <a:lnTo>
                      <a:pt x="576" y="362"/>
                    </a:lnTo>
                    <a:lnTo>
                      <a:pt x="558" y="328"/>
                    </a:lnTo>
                    <a:lnTo>
                      <a:pt x="516" y="306"/>
                    </a:lnTo>
                    <a:lnTo>
                      <a:pt x="488" y="282"/>
                    </a:lnTo>
                    <a:lnTo>
                      <a:pt x="488" y="282"/>
                    </a:lnTo>
                    <a:lnTo>
                      <a:pt x="488" y="276"/>
                    </a:lnTo>
                    <a:lnTo>
                      <a:pt x="488" y="260"/>
                    </a:lnTo>
                    <a:lnTo>
                      <a:pt x="490" y="240"/>
                    </a:lnTo>
                    <a:lnTo>
                      <a:pt x="492" y="228"/>
                    </a:lnTo>
                    <a:lnTo>
                      <a:pt x="498" y="214"/>
                    </a:lnTo>
                    <a:lnTo>
                      <a:pt x="498" y="214"/>
                    </a:lnTo>
                    <a:lnTo>
                      <a:pt x="500" y="210"/>
                    </a:lnTo>
                    <a:lnTo>
                      <a:pt x="500" y="204"/>
                    </a:lnTo>
                    <a:lnTo>
                      <a:pt x="498" y="202"/>
                    </a:lnTo>
                    <a:lnTo>
                      <a:pt x="496" y="198"/>
                    </a:lnTo>
                    <a:lnTo>
                      <a:pt x="490" y="196"/>
                    </a:lnTo>
                    <a:lnTo>
                      <a:pt x="482" y="194"/>
                    </a:lnTo>
                    <a:lnTo>
                      <a:pt x="464" y="198"/>
                    </a:lnTo>
                    <a:lnTo>
                      <a:pt x="454" y="200"/>
                    </a:lnTo>
                    <a:lnTo>
                      <a:pt x="442" y="156"/>
                    </a:lnTo>
                    <a:lnTo>
                      <a:pt x="386" y="104"/>
                    </a:lnTo>
                    <a:lnTo>
                      <a:pt x="386" y="104"/>
                    </a:lnTo>
                    <a:lnTo>
                      <a:pt x="384" y="92"/>
                    </a:lnTo>
                    <a:lnTo>
                      <a:pt x="374" y="62"/>
                    </a:lnTo>
                    <a:lnTo>
                      <a:pt x="374" y="62"/>
                    </a:lnTo>
                    <a:lnTo>
                      <a:pt x="372" y="54"/>
                    </a:lnTo>
                    <a:lnTo>
                      <a:pt x="370" y="46"/>
                    </a:lnTo>
                    <a:lnTo>
                      <a:pt x="372" y="36"/>
                    </a:lnTo>
                    <a:lnTo>
                      <a:pt x="374" y="28"/>
                    </a:lnTo>
                    <a:lnTo>
                      <a:pt x="376" y="26"/>
                    </a:lnTo>
                    <a:lnTo>
                      <a:pt x="376" y="26"/>
                    </a:lnTo>
                    <a:lnTo>
                      <a:pt x="380" y="20"/>
                    </a:lnTo>
                    <a:lnTo>
                      <a:pt x="348" y="4"/>
                    </a:lnTo>
                    <a:lnTo>
                      <a:pt x="0" y="0"/>
                    </a:lnTo>
                    <a:lnTo>
                      <a:pt x="6" y="8"/>
                    </a:lnTo>
                    <a:lnTo>
                      <a:pt x="8" y="32"/>
                    </a:lnTo>
                    <a:lnTo>
                      <a:pt x="26" y="56"/>
                    </a:lnTo>
                    <a:lnTo>
                      <a:pt x="42" y="90"/>
                    </a:lnTo>
                    <a:lnTo>
                      <a:pt x="80" y="96"/>
                    </a:lnTo>
                    <a:lnTo>
                      <a:pt x="60" y="138"/>
                    </a:lnTo>
                    <a:lnTo>
                      <a:pt x="102" y="188"/>
                    </a:lnTo>
                    <a:lnTo>
                      <a:pt x="108" y="480"/>
                    </a:lnTo>
                    <a:lnTo>
                      <a:pt x="512" y="474"/>
                    </a:lnTo>
                    <a:lnTo>
                      <a:pt x="518" y="496"/>
                    </a:lnTo>
                    <a:lnTo>
                      <a:pt x="494" y="522"/>
                    </a:lnTo>
                    <a:lnTo>
                      <a:pt x="562" y="524"/>
                    </a:lnTo>
                    <a:lnTo>
                      <a:pt x="570" y="468"/>
                    </a:lnTo>
                    <a:lnTo>
                      <a:pt x="604" y="440"/>
                    </a:lnTo>
                    <a:lnTo>
                      <a:pt x="602" y="402"/>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03" name="Freeform 43">
                <a:extLst>
                  <a:ext uri="{FF2B5EF4-FFF2-40B4-BE49-F238E27FC236}">
                    <a16:creationId xmlns:a16="http://schemas.microsoft.com/office/drawing/2014/main" id="{6D1295BB-64A4-854B-870F-AAD96FD4F7E3}"/>
                  </a:ext>
                </a:extLst>
              </p:cNvPr>
              <p:cNvSpPr>
                <a:spLocks/>
              </p:cNvSpPr>
              <p:nvPr>
                <p:custDataLst>
                  <p:tags r:id="rId138"/>
                </p:custDataLst>
              </p:nvPr>
            </p:nvSpPr>
            <p:spPr bwMode="auto">
              <a:xfrm>
                <a:off x="5013616" y="2842823"/>
                <a:ext cx="692948" cy="451046"/>
              </a:xfrm>
              <a:custGeom>
                <a:avLst/>
                <a:gdLst/>
                <a:ahLst/>
                <a:cxnLst>
                  <a:cxn ang="0">
                    <a:pos x="526" y="146"/>
                  </a:cxn>
                  <a:cxn ang="0">
                    <a:pos x="498" y="106"/>
                  </a:cxn>
                  <a:cxn ang="0">
                    <a:pos x="464" y="88"/>
                  </a:cxn>
                  <a:cxn ang="0">
                    <a:pos x="464" y="54"/>
                  </a:cxn>
                  <a:cxn ang="0">
                    <a:pos x="450" y="14"/>
                  </a:cxn>
                  <a:cxn ang="0">
                    <a:pos x="450" y="0"/>
                  </a:cxn>
                  <a:cxn ang="0">
                    <a:pos x="8" y="2"/>
                  </a:cxn>
                  <a:cxn ang="0">
                    <a:pos x="0" y="6"/>
                  </a:cxn>
                  <a:cxn ang="0">
                    <a:pos x="12" y="48"/>
                  </a:cxn>
                  <a:cxn ang="0">
                    <a:pos x="0" y="106"/>
                  </a:cxn>
                  <a:cxn ang="0">
                    <a:pos x="4" y="130"/>
                  </a:cxn>
                  <a:cxn ang="0">
                    <a:pos x="18" y="132"/>
                  </a:cxn>
                  <a:cxn ang="0">
                    <a:pos x="36" y="196"/>
                  </a:cxn>
                  <a:cxn ang="0">
                    <a:pos x="40" y="234"/>
                  </a:cxn>
                  <a:cxn ang="0">
                    <a:pos x="56" y="256"/>
                  </a:cxn>
                  <a:cxn ang="0">
                    <a:pos x="46" y="290"/>
                  </a:cxn>
                  <a:cxn ang="0">
                    <a:pos x="62" y="302"/>
                  </a:cxn>
                  <a:cxn ang="0">
                    <a:pos x="58" y="326"/>
                  </a:cxn>
                  <a:cxn ang="0">
                    <a:pos x="68" y="338"/>
                  </a:cxn>
                  <a:cxn ang="0">
                    <a:pos x="416" y="342"/>
                  </a:cxn>
                  <a:cxn ang="0">
                    <a:pos x="448" y="358"/>
                  </a:cxn>
                  <a:cxn ang="0">
                    <a:pos x="448" y="358"/>
                  </a:cxn>
                  <a:cxn ang="0">
                    <a:pos x="474" y="306"/>
                  </a:cxn>
                  <a:cxn ang="0">
                    <a:pos x="474" y="306"/>
                  </a:cxn>
                  <a:cxn ang="0">
                    <a:pos x="478" y="294"/>
                  </a:cxn>
                  <a:cxn ang="0">
                    <a:pos x="480" y="286"/>
                  </a:cxn>
                  <a:cxn ang="0">
                    <a:pos x="480" y="280"/>
                  </a:cxn>
                  <a:cxn ang="0">
                    <a:pos x="480" y="276"/>
                  </a:cxn>
                  <a:cxn ang="0">
                    <a:pos x="476" y="266"/>
                  </a:cxn>
                  <a:cxn ang="0">
                    <a:pos x="476" y="260"/>
                  </a:cxn>
                  <a:cxn ang="0">
                    <a:pos x="474" y="254"/>
                  </a:cxn>
                  <a:cxn ang="0">
                    <a:pos x="474" y="254"/>
                  </a:cxn>
                  <a:cxn ang="0">
                    <a:pos x="476" y="250"/>
                  </a:cxn>
                  <a:cxn ang="0">
                    <a:pos x="476" y="246"/>
                  </a:cxn>
                  <a:cxn ang="0">
                    <a:pos x="480" y="244"/>
                  </a:cxn>
                  <a:cxn ang="0">
                    <a:pos x="482" y="244"/>
                  </a:cxn>
                  <a:cxn ang="0">
                    <a:pos x="490" y="244"/>
                  </a:cxn>
                  <a:cxn ang="0">
                    <a:pos x="502" y="242"/>
                  </a:cxn>
                  <a:cxn ang="0">
                    <a:pos x="502" y="242"/>
                  </a:cxn>
                  <a:cxn ang="0">
                    <a:pos x="512" y="238"/>
                  </a:cxn>
                  <a:cxn ang="0">
                    <a:pos x="520" y="228"/>
                  </a:cxn>
                  <a:cxn ang="0">
                    <a:pos x="528" y="218"/>
                  </a:cxn>
                  <a:cxn ang="0">
                    <a:pos x="534" y="208"/>
                  </a:cxn>
                  <a:cxn ang="0">
                    <a:pos x="534" y="208"/>
                  </a:cxn>
                  <a:cxn ang="0">
                    <a:pos x="538" y="200"/>
                  </a:cxn>
                  <a:cxn ang="0">
                    <a:pos x="544" y="194"/>
                  </a:cxn>
                  <a:cxn ang="0">
                    <a:pos x="550" y="192"/>
                  </a:cxn>
                  <a:cxn ang="0">
                    <a:pos x="550" y="154"/>
                  </a:cxn>
                  <a:cxn ang="0">
                    <a:pos x="526" y="146"/>
                  </a:cxn>
                </a:cxnLst>
                <a:rect l="0" t="0" r="r" b="b"/>
                <a:pathLst>
                  <a:path w="550" h="358">
                    <a:moveTo>
                      <a:pt x="526" y="146"/>
                    </a:moveTo>
                    <a:lnTo>
                      <a:pt x="498" y="106"/>
                    </a:lnTo>
                    <a:lnTo>
                      <a:pt x="464" y="88"/>
                    </a:lnTo>
                    <a:lnTo>
                      <a:pt x="464" y="54"/>
                    </a:lnTo>
                    <a:lnTo>
                      <a:pt x="450" y="14"/>
                    </a:lnTo>
                    <a:lnTo>
                      <a:pt x="450" y="0"/>
                    </a:lnTo>
                    <a:lnTo>
                      <a:pt x="8" y="2"/>
                    </a:lnTo>
                    <a:lnTo>
                      <a:pt x="0" y="6"/>
                    </a:lnTo>
                    <a:lnTo>
                      <a:pt x="12" y="48"/>
                    </a:lnTo>
                    <a:lnTo>
                      <a:pt x="0" y="106"/>
                    </a:lnTo>
                    <a:lnTo>
                      <a:pt x="4" y="130"/>
                    </a:lnTo>
                    <a:lnTo>
                      <a:pt x="18" y="132"/>
                    </a:lnTo>
                    <a:lnTo>
                      <a:pt x="36" y="196"/>
                    </a:lnTo>
                    <a:lnTo>
                      <a:pt x="40" y="234"/>
                    </a:lnTo>
                    <a:lnTo>
                      <a:pt x="56" y="256"/>
                    </a:lnTo>
                    <a:lnTo>
                      <a:pt x="46" y="290"/>
                    </a:lnTo>
                    <a:lnTo>
                      <a:pt x="62" y="302"/>
                    </a:lnTo>
                    <a:lnTo>
                      <a:pt x="58" y="326"/>
                    </a:lnTo>
                    <a:lnTo>
                      <a:pt x="68" y="338"/>
                    </a:lnTo>
                    <a:lnTo>
                      <a:pt x="416" y="342"/>
                    </a:lnTo>
                    <a:lnTo>
                      <a:pt x="448" y="358"/>
                    </a:lnTo>
                    <a:lnTo>
                      <a:pt x="448" y="358"/>
                    </a:lnTo>
                    <a:lnTo>
                      <a:pt x="474" y="306"/>
                    </a:lnTo>
                    <a:lnTo>
                      <a:pt x="474" y="306"/>
                    </a:lnTo>
                    <a:lnTo>
                      <a:pt x="478" y="294"/>
                    </a:lnTo>
                    <a:lnTo>
                      <a:pt x="480" y="286"/>
                    </a:lnTo>
                    <a:lnTo>
                      <a:pt x="480" y="280"/>
                    </a:lnTo>
                    <a:lnTo>
                      <a:pt x="480" y="276"/>
                    </a:lnTo>
                    <a:lnTo>
                      <a:pt x="476" y="266"/>
                    </a:lnTo>
                    <a:lnTo>
                      <a:pt x="476" y="260"/>
                    </a:lnTo>
                    <a:lnTo>
                      <a:pt x="474" y="254"/>
                    </a:lnTo>
                    <a:lnTo>
                      <a:pt x="474" y="254"/>
                    </a:lnTo>
                    <a:lnTo>
                      <a:pt x="476" y="250"/>
                    </a:lnTo>
                    <a:lnTo>
                      <a:pt x="476" y="246"/>
                    </a:lnTo>
                    <a:lnTo>
                      <a:pt x="480" y="244"/>
                    </a:lnTo>
                    <a:lnTo>
                      <a:pt x="482" y="244"/>
                    </a:lnTo>
                    <a:lnTo>
                      <a:pt x="490" y="244"/>
                    </a:lnTo>
                    <a:lnTo>
                      <a:pt x="502" y="242"/>
                    </a:lnTo>
                    <a:lnTo>
                      <a:pt x="502" y="242"/>
                    </a:lnTo>
                    <a:lnTo>
                      <a:pt x="512" y="238"/>
                    </a:lnTo>
                    <a:lnTo>
                      <a:pt x="520" y="228"/>
                    </a:lnTo>
                    <a:lnTo>
                      <a:pt x="528" y="218"/>
                    </a:lnTo>
                    <a:lnTo>
                      <a:pt x="534" y="208"/>
                    </a:lnTo>
                    <a:lnTo>
                      <a:pt x="534" y="208"/>
                    </a:lnTo>
                    <a:lnTo>
                      <a:pt x="538" y="200"/>
                    </a:lnTo>
                    <a:lnTo>
                      <a:pt x="544" y="194"/>
                    </a:lnTo>
                    <a:lnTo>
                      <a:pt x="550" y="192"/>
                    </a:lnTo>
                    <a:lnTo>
                      <a:pt x="550" y="154"/>
                    </a:lnTo>
                    <a:lnTo>
                      <a:pt x="526" y="146"/>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04" name="Freeform 44">
                <a:extLst>
                  <a:ext uri="{FF2B5EF4-FFF2-40B4-BE49-F238E27FC236}">
                    <a16:creationId xmlns:a16="http://schemas.microsoft.com/office/drawing/2014/main" id="{618D352F-51F4-AB42-A96B-C47D71173FE6}"/>
                  </a:ext>
                </a:extLst>
              </p:cNvPr>
              <p:cNvSpPr>
                <a:spLocks/>
              </p:cNvSpPr>
              <p:nvPr>
                <p:custDataLst>
                  <p:tags r:id="rId139"/>
                </p:custDataLst>
              </p:nvPr>
            </p:nvSpPr>
            <p:spPr bwMode="auto">
              <a:xfrm>
                <a:off x="4973298" y="1988608"/>
                <a:ext cx="713106" cy="856736"/>
              </a:xfrm>
              <a:custGeom>
                <a:avLst/>
                <a:gdLst/>
                <a:ahLst/>
                <a:cxnLst>
                  <a:cxn ang="0">
                    <a:pos x="434" y="606"/>
                  </a:cxn>
                  <a:cxn ang="0">
                    <a:pos x="390" y="568"/>
                  </a:cxn>
                  <a:cxn ang="0">
                    <a:pos x="350" y="494"/>
                  </a:cxn>
                  <a:cxn ang="0">
                    <a:pos x="336" y="428"/>
                  </a:cxn>
                  <a:cxn ang="0">
                    <a:pos x="384" y="314"/>
                  </a:cxn>
                  <a:cxn ang="0">
                    <a:pos x="386" y="314"/>
                  </a:cxn>
                  <a:cxn ang="0">
                    <a:pos x="382" y="306"/>
                  </a:cxn>
                  <a:cxn ang="0">
                    <a:pos x="384" y="302"/>
                  </a:cxn>
                  <a:cxn ang="0">
                    <a:pos x="428" y="274"/>
                  </a:cxn>
                  <a:cxn ang="0">
                    <a:pos x="486" y="232"/>
                  </a:cxn>
                  <a:cxn ang="0">
                    <a:pos x="502" y="216"/>
                  </a:cxn>
                  <a:cxn ang="0">
                    <a:pos x="566" y="146"/>
                  </a:cxn>
                  <a:cxn ang="0">
                    <a:pos x="558" y="142"/>
                  </a:cxn>
                  <a:cxn ang="0">
                    <a:pos x="534" y="132"/>
                  </a:cxn>
                  <a:cxn ang="0">
                    <a:pos x="494" y="128"/>
                  </a:cxn>
                  <a:cxn ang="0">
                    <a:pos x="434" y="126"/>
                  </a:cxn>
                  <a:cxn ang="0">
                    <a:pos x="416" y="122"/>
                  </a:cxn>
                  <a:cxn ang="0">
                    <a:pos x="394" y="112"/>
                  </a:cxn>
                  <a:cxn ang="0">
                    <a:pos x="348" y="88"/>
                  </a:cxn>
                  <a:cxn ang="0">
                    <a:pos x="322" y="82"/>
                  </a:cxn>
                  <a:cxn ang="0">
                    <a:pos x="306" y="82"/>
                  </a:cxn>
                  <a:cxn ang="0">
                    <a:pos x="278" y="84"/>
                  </a:cxn>
                  <a:cxn ang="0">
                    <a:pos x="262" y="80"/>
                  </a:cxn>
                  <a:cxn ang="0">
                    <a:pos x="212" y="68"/>
                  </a:cxn>
                  <a:cxn ang="0">
                    <a:pos x="202" y="64"/>
                  </a:cxn>
                  <a:cxn ang="0">
                    <a:pos x="152" y="0"/>
                  </a:cxn>
                  <a:cxn ang="0">
                    <a:pos x="148" y="48"/>
                  </a:cxn>
                  <a:cxn ang="0">
                    <a:pos x="0" y="44"/>
                  </a:cxn>
                  <a:cxn ang="0">
                    <a:pos x="0" y="100"/>
                  </a:cxn>
                  <a:cxn ang="0">
                    <a:pos x="10" y="126"/>
                  </a:cxn>
                  <a:cxn ang="0">
                    <a:pos x="26" y="298"/>
                  </a:cxn>
                  <a:cxn ang="0">
                    <a:pos x="24" y="322"/>
                  </a:cxn>
                  <a:cxn ang="0">
                    <a:pos x="28" y="344"/>
                  </a:cxn>
                  <a:cxn ang="0">
                    <a:pos x="32" y="360"/>
                  </a:cxn>
                  <a:cxn ang="0">
                    <a:pos x="38" y="404"/>
                  </a:cxn>
                  <a:cxn ang="0">
                    <a:pos x="26" y="418"/>
                  </a:cxn>
                  <a:cxn ang="0">
                    <a:pos x="16" y="436"/>
                  </a:cxn>
                  <a:cxn ang="0">
                    <a:pos x="16" y="442"/>
                  </a:cxn>
                  <a:cxn ang="0">
                    <a:pos x="24" y="454"/>
                  </a:cxn>
                  <a:cxn ang="0">
                    <a:pos x="44" y="472"/>
                  </a:cxn>
                  <a:cxn ang="0">
                    <a:pos x="54" y="488"/>
                  </a:cxn>
                  <a:cxn ang="0">
                    <a:pos x="56" y="498"/>
                  </a:cxn>
                  <a:cxn ang="0">
                    <a:pos x="48" y="678"/>
                  </a:cxn>
                  <a:cxn ang="0">
                    <a:pos x="482" y="678"/>
                  </a:cxn>
                </a:cxnLst>
                <a:rect l="0" t="0" r="r" b="b"/>
                <a:pathLst>
                  <a:path w="566" h="680">
                    <a:moveTo>
                      <a:pt x="482" y="638"/>
                    </a:moveTo>
                    <a:lnTo>
                      <a:pt x="434" y="606"/>
                    </a:lnTo>
                    <a:lnTo>
                      <a:pt x="420" y="584"/>
                    </a:lnTo>
                    <a:lnTo>
                      <a:pt x="390" y="568"/>
                    </a:lnTo>
                    <a:lnTo>
                      <a:pt x="348" y="538"/>
                    </a:lnTo>
                    <a:lnTo>
                      <a:pt x="350" y="494"/>
                    </a:lnTo>
                    <a:lnTo>
                      <a:pt x="358" y="454"/>
                    </a:lnTo>
                    <a:lnTo>
                      <a:pt x="336" y="428"/>
                    </a:lnTo>
                    <a:lnTo>
                      <a:pt x="382" y="380"/>
                    </a:lnTo>
                    <a:lnTo>
                      <a:pt x="384" y="314"/>
                    </a:lnTo>
                    <a:lnTo>
                      <a:pt x="386" y="314"/>
                    </a:lnTo>
                    <a:lnTo>
                      <a:pt x="386" y="314"/>
                    </a:lnTo>
                    <a:lnTo>
                      <a:pt x="384" y="310"/>
                    </a:lnTo>
                    <a:lnTo>
                      <a:pt x="382" y="306"/>
                    </a:lnTo>
                    <a:lnTo>
                      <a:pt x="384" y="302"/>
                    </a:lnTo>
                    <a:lnTo>
                      <a:pt x="384" y="302"/>
                    </a:lnTo>
                    <a:lnTo>
                      <a:pt x="396" y="294"/>
                    </a:lnTo>
                    <a:lnTo>
                      <a:pt x="428" y="274"/>
                    </a:lnTo>
                    <a:lnTo>
                      <a:pt x="466" y="246"/>
                    </a:lnTo>
                    <a:lnTo>
                      <a:pt x="486" y="232"/>
                    </a:lnTo>
                    <a:lnTo>
                      <a:pt x="502" y="216"/>
                    </a:lnTo>
                    <a:lnTo>
                      <a:pt x="502" y="216"/>
                    </a:lnTo>
                    <a:lnTo>
                      <a:pt x="548" y="164"/>
                    </a:lnTo>
                    <a:lnTo>
                      <a:pt x="566" y="146"/>
                    </a:lnTo>
                    <a:lnTo>
                      <a:pt x="566" y="146"/>
                    </a:lnTo>
                    <a:lnTo>
                      <a:pt x="558" y="142"/>
                    </a:lnTo>
                    <a:lnTo>
                      <a:pt x="550" y="138"/>
                    </a:lnTo>
                    <a:lnTo>
                      <a:pt x="534" y="132"/>
                    </a:lnTo>
                    <a:lnTo>
                      <a:pt x="514" y="130"/>
                    </a:lnTo>
                    <a:lnTo>
                      <a:pt x="494" y="128"/>
                    </a:lnTo>
                    <a:lnTo>
                      <a:pt x="454" y="128"/>
                    </a:lnTo>
                    <a:lnTo>
                      <a:pt x="434" y="126"/>
                    </a:lnTo>
                    <a:lnTo>
                      <a:pt x="416" y="122"/>
                    </a:lnTo>
                    <a:lnTo>
                      <a:pt x="416" y="122"/>
                    </a:lnTo>
                    <a:lnTo>
                      <a:pt x="404" y="118"/>
                    </a:lnTo>
                    <a:lnTo>
                      <a:pt x="394" y="112"/>
                    </a:lnTo>
                    <a:lnTo>
                      <a:pt x="370" y="100"/>
                    </a:lnTo>
                    <a:lnTo>
                      <a:pt x="348" y="88"/>
                    </a:lnTo>
                    <a:lnTo>
                      <a:pt x="336" y="84"/>
                    </a:lnTo>
                    <a:lnTo>
                      <a:pt x="322" y="82"/>
                    </a:lnTo>
                    <a:lnTo>
                      <a:pt x="322" y="82"/>
                    </a:lnTo>
                    <a:lnTo>
                      <a:pt x="306" y="82"/>
                    </a:lnTo>
                    <a:lnTo>
                      <a:pt x="292" y="84"/>
                    </a:lnTo>
                    <a:lnTo>
                      <a:pt x="278" y="84"/>
                    </a:lnTo>
                    <a:lnTo>
                      <a:pt x="262" y="80"/>
                    </a:lnTo>
                    <a:lnTo>
                      <a:pt x="262" y="80"/>
                    </a:lnTo>
                    <a:lnTo>
                      <a:pt x="230" y="74"/>
                    </a:lnTo>
                    <a:lnTo>
                      <a:pt x="212" y="68"/>
                    </a:lnTo>
                    <a:lnTo>
                      <a:pt x="202" y="64"/>
                    </a:lnTo>
                    <a:lnTo>
                      <a:pt x="202" y="64"/>
                    </a:lnTo>
                    <a:lnTo>
                      <a:pt x="174" y="0"/>
                    </a:lnTo>
                    <a:lnTo>
                      <a:pt x="152" y="0"/>
                    </a:lnTo>
                    <a:lnTo>
                      <a:pt x="148" y="48"/>
                    </a:lnTo>
                    <a:lnTo>
                      <a:pt x="148" y="48"/>
                    </a:lnTo>
                    <a:lnTo>
                      <a:pt x="120" y="48"/>
                    </a:lnTo>
                    <a:lnTo>
                      <a:pt x="0" y="44"/>
                    </a:lnTo>
                    <a:lnTo>
                      <a:pt x="6" y="76"/>
                    </a:lnTo>
                    <a:lnTo>
                      <a:pt x="0" y="100"/>
                    </a:lnTo>
                    <a:lnTo>
                      <a:pt x="10" y="126"/>
                    </a:lnTo>
                    <a:lnTo>
                      <a:pt x="10" y="126"/>
                    </a:lnTo>
                    <a:lnTo>
                      <a:pt x="18" y="206"/>
                    </a:lnTo>
                    <a:lnTo>
                      <a:pt x="26" y="298"/>
                    </a:lnTo>
                    <a:lnTo>
                      <a:pt x="26" y="298"/>
                    </a:lnTo>
                    <a:lnTo>
                      <a:pt x="24" y="322"/>
                    </a:lnTo>
                    <a:lnTo>
                      <a:pt x="26" y="332"/>
                    </a:lnTo>
                    <a:lnTo>
                      <a:pt x="28" y="344"/>
                    </a:lnTo>
                    <a:lnTo>
                      <a:pt x="28" y="344"/>
                    </a:lnTo>
                    <a:lnTo>
                      <a:pt x="32" y="360"/>
                    </a:lnTo>
                    <a:lnTo>
                      <a:pt x="36" y="380"/>
                    </a:lnTo>
                    <a:lnTo>
                      <a:pt x="38" y="404"/>
                    </a:lnTo>
                    <a:lnTo>
                      <a:pt x="38" y="404"/>
                    </a:lnTo>
                    <a:lnTo>
                      <a:pt x="26" y="418"/>
                    </a:lnTo>
                    <a:lnTo>
                      <a:pt x="18" y="430"/>
                    </a:lnTo>
                    <a:lnTo>
                      <a:pt x="16" y="436"/>
                    </a:lnTo>
                    <a:lnTo>
                      <a:pt x="16" y="442"/>
                    </a:lnTo>
                    <a:lnTo>
                      <a:pt x="16" y="442"/>
                    </a:lnTo>
                    <a:lnTo>
                      <a:pt x="20" y="448"/>
                    </a:lnTo>
                    <a:lnTo>
                      <a:pt x="24" y="454"/>
                    </a:lnTo>
                    <a:lnTo>
                      <a:pt x="38" y="466"/>
                    </a:lnTo>
                    <a:lnTo>
                      <a:pt x="44" y="472"/>
                    </a:lnTo>
                    <a:lnTo>
                      <a:pt x="50" y="480"/>
                    </a:lnTo>
                    <a:lnTo>
                      <a:pt x="54" y="488"/>
                    </a:lnTo>
                    <a:lnTo>
                      <a:pt x="56" y="498"/>
                    </a:lnTo>
                    <a:lnTo>
                      <a:pt x="56" y="498"/>
                    </a:lnTo>
                    <a:lnTo>
                      <a:pt x="52" y="598"/>
                    </a:lnTo>
                    <a:lnTo>
                      <a:pt x="48" y="678"/>
                    </a:lnTo>
                    <a:lnTo>
                      <a:pt x="40" y="680"/>
                    </a:lnTo>
                    <a:lnTo>
                      <a:pt x="482" y="678"/>
                    </a:lnTo>
                    <a:lnTo>
                      <a:pt x="482" y="638"/>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grpSp>
            <p:nvGrpSpPr>
              <p:cNvPr id="105" name="Group 210">
                <a:extLst>
                  <a:ext uri="{FF2B5EF4-FFF2-40B4-BE49-F238E27FC236}">
                    <a16:creationId xmlns:a16="http://schemas.microsoft.com/office/drawing/2014/main" id="{F3D449C4-C512-2F4F-BED2-A09DFBC1ED01}"/>
                  </a:ext>
                </a:extLst>
              </p:cNvPr>
              <p:cNvGrpSpPr/>
              <p:nvPr/>
            </p:nvGrpSpPr>
            <p:grpSpPr>
              <a:xfrm>
                <a:off x="1982501" y="4932487"/>
                <a:ext cx="1015484" cy="740824"/>
                <a:chOff x="4313108" y="5619653"/>
                <a:chExt cx="1015484" cy="740824"/>
              </a:xfrm>
              <a:grpFill/>
              <a:effectLst/>
            </p:grpSpPr>
            <p:sp>
              <p:nvSpPr>
                <p:cNvPr id="117" name="Freeform 47">
                  <a:extLst>
                    <a:ext uri="{FF2B5EF4-FFF2-40B4-BE49-F238E27FC236}">
                      <a16:creationId xmlns:a16="http://schemas.microsoft.com/office/drawing/2014/main" id="{CC47A17F-3025-8B40-988F-DA900B0E42E9}"/>
                    </a:ext>
                  </a:extLst>
                </p:cNvPr>
                <p:cNvSpPr>
                  <a:spLocks/>
                </p:cNvSpPr>
                <p:nvPr>
                  <p:custDataLst>
                    <p:tags r:id="rId151"/>
                  </p:custDataLst>
                </p:nvPr>
              </p:nvSpPr>
              <p:spPr bwMode="auto">
                <a:xfrm>
                  <a:off x="5096770" y="6058100"/>
                  <a:ext cx="231822" cy="302377"/>
                </a:xfrm>
                <a:custGeom>
                  <a:avLst/>
                  <a:gdLst/>
                  <a:ahLst/>
                  <a:cxnLst>
                    <a:cxn ang="0">
                      <a:pos x="182" y="132"/>
                    </a:cxn>
                    <a:cxn ang="0">
                      <a:pos x="168" y="120"/>
                    </a:cxn>
                    <a:cxn ang="0">
                      <a:pos x="158" y="112"/>
                    </a:cxn>
                    <a:cxn ang="0">
                      <a:pos x="156" y="106"/>
                    </a:cxn>
                    <a:cxn ang="0">
                      <a:pos x="150" y="94"/>
                    </a:cxn>
                    <a:cxn ang="0">
                      <a:pos x="144" y="96"/>
                    </a:cxn>
                    <a:cxn ang="0">
                      <a:pos x="140" y="96"/>
                    </a:cxn>
                    <a:cxn ang="0">
                      <a:pos x="140" y="92"/>
                    </a:cxn>
                    <a:cxn ang="0">
                      <a:pos x="140" y="82"/>
                    </a:cxn>
                    <a:cxn ang="0">
                      <a:pos x="140" y="72"/>
                    </a:cxn>
                    <a:cxn ang="0">
                      <a:pos x="138" y="68"/>
                    </a:cxn>
                    <a:cxn ang="0">
                      <a:pos x="116" y="46"/>
                    </a:cxn>
                    <a:cxn ang="0">
                      <a:pos x="104" y="40"/>
                    </a:cxn>
                    <a:cxn ang="0">
                      <a:pos x="72" y="30"/>
                    </a:cxn>
                    <a:cxn ang="0">
                      <a:pos x="64" y="24"/>
                    </a:cxn>
                    <a:cxn ang="0">
                      <a:pos x="54" y="14"/>
                    </a:cxn>
                    <a:cxn ang="0">
                      <a:pos x="34" y="0"/>
                    </a:cxn>
                    <a:cxn ang="0">
                      <a:pos x="22" y="4"/>
                    </a:cxn>
                    <a:cxn ang="0">
                      <a:pos x="20" y="10"/>
                    </a:cxn>
                    <a:cxn ang="0">
                      <a:pos x="22" y="24"/>
                    </a:cxn>
                    <a:cxn ang="0">
                      <a:pos x="26" y="56"/>
                    </a:cxn>
                    <a:cxn ang="0">
                      <a:pos x="22" y="70"/>
                    </a:cxn>
                    <a:cxn ang="0">
                      <a:pos x="14" y="72"/>
                    </a:cxn>
                    <a:cxn ang="0">
                      <a:pos x="8" y="72"/>
                    </a:cxn>
                    <a:cxn ang="0">
                      <a:pos x="2" y="78"/>
                    </a:cxn>
                    <a:cxn ang="0">
                      <a:pos x="0" y="94"/>
                    </a:cxn>
                    <a:cxn ang="0">
                      <a:pos x="10" y="132"/>
                    </a:cxn>
                    <a:cxn ang="0">
                      <a:pos x="18" y="150"/>
                    </a:cxn>
                    <a:cxn ang="0">
                      <a:pos x="20" y="164"/>
                    </a:cxn>
                    <a:cxn ang="0">
                      <a:pos x="16" y="196"/>
                    </a:cxn>
                    <a:cxn ang="0">
                      <a:pos x="18" y="208"/>
                    </a:cxn>
                    <a:cxn ang="0">
                      <a:pos x="24" y="216"/>
                    </a:cxn>
                    <a:cxn ang="0">
                      <a:pos x="44" y="232"/>
                    </a:cxn>
                    <a:cxn ang="0">
                      <a:pos x="52" y="240"/>
                    </a:cxn>
                    <a:cxn ang="0">
                      <a:pos x="58" y="228"/>
                    </a:cxn>
                    <a:cxn ang="0">
                      <a:pos x="98" y="188"/>
                    </a:cxn>
                    <a:cxn ang="0">
                      <a:pos x="112" y="176"/>
                    </a:cxn>
                    <a:cxn ang="0">
                      <a:pos x="128" y="172"/>
                    </a:cxn>
                    <a:cxn ang="0">
                      <a:pos x="168" y="154"/>
                    </a:cxn>
                    <a:cxn ang="0">
                      <a:pos x="182" y="144"/>
                    </a:cxn>
                    <a:cxn ang="0">
                      <a:pos x="184" y="136"/>
                    </a:cxn>
                    <a:cxn ang="0">
                      <a:pos x="182" y="132"/>
                    </a:cxn>
                    <a:cxn ang="0">
                      <a:pos x="182" y="132"/>
                    </a:cxn>
                  </a:cxnLst>
                  <a:rect l="0" t="0" r="r" b="b"/>
                  <a:pathLst>
                    <a:path w="184" h="240">
                      <a:moveTo>
                        <a:pt x="182" y="132"/>
                      </a:moveTo>
                      <a:lnTo>
                        <a:pt x="182" y="132"/>
                      </a:lnTo>
                      <a:lnTo>
                        <a:pt x="176" y="124"/>
                      </a:lnTo>
                      <a:lnTo>
                        <a:pt x="168" y="120"/>
                      </a:lnTo>
                      <a:lnTo>
                        <a:pt x="160" y="114"/>
                      </a:lnTo>
                      <a:lnTo>
                        <a:pt x="158" y="112"/>
                      </a:lnTo>
                      <a:lnTo>
                        <a:pt x="156" y="106"/>
                      </a:lnTo>
                      <a:lnTo>
                        <a:pt x="156" y="106"/>
                      </a:lnTo>
                      <a:lnTo>
                        <a:pt x="152" y="96"/>
                      </a:lnTo>
                      <a:lnTo>
                        <a:pt x="150" y="94"/>
                      </a:lnTo>
                      <a:lnTo>
                        <a:pt x="148" y="94"/>
                      </a:lnTo>
                      <a:lnTo>
                        <a:pt x="144" y="96"/>
                      </a:lnTo>
                      <a:lnTo>
                        <a:pt x="142" y="96"/>
                      </a:lnTo>
                      <a:lnTo>
                        <a:pt x="140" y="96"/>
                      </a:lnTo>
                      <a:lnTo>
                        <a:pt x="140" y="96"/>
                      </a:lnTo>
                      <a:lnTo>
                        <a:pt x="140" y="92"/>
                      </a:lnTo>
                      <a:lnTo>
                        <a:pt x="138" y="90"/>
                      </a:lnTo>
                      <a:lnTo>
                        <a:pt x="140" y="82"/>
                      </a:lnTo>
                      <a:lnTo>
                        <a:pt x="140" y="74"/>
                      </a:lnTo>
                      <a:lnTo>
                        <a:pt x="140" y="72"/>
                      </a:lnTo>
                      <a:lnTo>
                        <a:pt x="138" y="68"/>
                      </a:lnTo>
                      <a:lnTo>
                        <a:pt x="138" y="68"/>
                      </a:lnTo>
                      <a:lnTo>
                        <a:pt x="116" y="46"/>
                      </a:lnTo>
                      <a:lnTo>
                        <a:pt x="116" y="46"/>
                      </a:lnTo>
                      <a:lnTo>
                        <a:pt x="110" y="44"/>
                      </a:lnTo>
                      <a:lnTo>
                        <a:pt x="104" y="40"/>
                      </a:lnTo>
                      <a:lnTo>
                        <a:pt x="88" y="34"/>
                      </a:lnTo>
                      <a:lnTo>
                        <a:pt x="72" y="30"/>
                      </a:lnTo>
                      <a:lnTo>
                        <a:pt x="66" y="26"/>
                      </a:lnTo>
                      <a:lnTo>
                        <a:pt x="64" y="24"/>
                      </a:lnTo>
                      <a:lnTo>
                        <a:pt x="64" y="24"/>
                      </a:lnTo>
                      <a:lnTo>
                        <a:pt x="54" y="14"/>
                      </a:lnTo>
                      <a:lnTo>
                        <a:pt x="40" y="4"/>
                      </a:lnTo>
                      <a:lnTo>
                        <a:pt x="34" y="0"/>
                      </a:lnTo>
                      <a:lnTo>
                        <a:pt x="26" y="0"/>
                      </a:lnTo>
                      <a:lnTo>
                        <a:pt x="22" y="4"/>
                      </a:lnTo>
                      <a:lnTo>
                        <a:pt x="20" y="10"/>
                      </a:lnTo>
                      <a:lnTo>
                        <a:pt x="20" y="10"/>
                      </a:lnTo>
                      <a:lnTo>
                        <a:pt x="20" y="16"/>
                      </a:lnTo>
                      <a:lnTo>
                        <a:pt x="22" y="24"/>
                      </a:lnTo>
                      <a:lnTo>
                        <a:pt x="26" y="46"/>
                      </a:lnTo>
                      <a:lnTo>
                        <a:pt x="26" y="56"/>
                      </a:lnTo>
                      <a:lnTo>
                        <a:pt x="26" y="64"/>
                      </a:lnTo>
                      <a:lnTo>
                        <a:pt x="22" y="70"/>
                      </a:lnTo>
                      <a:lnTo>
                        <a:pt x="18" y="72"/>
                      </a:lnTo>
                      <a:lnTo>
                        <a:pt x="14" y="72"/>
                      </a:lnTo>
                      <a:lnTo>
                        <a:pt x="14" y="72"/>
                      </a:lnTo>
                      <a:lnTo>
                        <a:pt x="8" y="72"/>
                      </a:lnTo>
                      <a:lnTo>
                        <a:pt x="4" y="74"/>
                      </a:lnTo>
                      <a:lnTo>
                        <a:pt x="2" y="78"/>
                      </a:lnTo>
                      <a:lnTo>
                        <a:pt x="0" y="82"/>
                      </a:lnTo>
                      <a:lnTo>
                        <a:pt x="0" y="94"/>
                      </a:lnTo>
                      <a:lnTo>
                        <a:pt x="2" y="106"/>
                      </a:lnTo>
                      <a:lnTo>
                        <a:pt x="10" y="132"/>
                      </a:lnTo>
                      <a:lnTo>
                        <a:pt x="18" y="150"/>
                      </a:lnTo>
                      <a:lnTo>
                        <a:pt x="18" y="150"/>
                      </a:lnTo>
                      <a:lnTo>
                        <a:pt x="20" y="156"/>
                      </a:lnTo>
                      <a:lnTo>
                        <a:pt x="20" y="164"/>
                      </a:lnTo>
                      <a:lnTo>
                        <a:pt x="18" y="180"/>
                      </a:lnTo>
                      <a:lnTo>
                        <a:pt x="16" y="196"/>
                      </a:lnTo>
                      <a:lnTo>
                        <a:pt x="16" y="202"/>
                      </a:lnTo>
                      <a:lnTo>
                        <a:pt x="18" y="208"/>
                      </a:lnTo>
                      <a:lnTo>
                        <a:pt x="18" y="208"/>
                      </a:lnTo>
                      <a:lnTo>
                        <a:pt x="24" y="216"/>
                      </a:lnTo>
                      <a:lnTo>
                        <a:pt x="34" y="224"/>
                      </a:lnTo>
                      <a:lnTo>
                        <a:pt x="44" y="232"/>
                      </a:lnTo>
                      <a:lnTo>
                        <a:pt x="52" y="240"/>
                      </a:lnTo>
                      <a:lnTo>
                        <a:pt x="52" y="240"/>
                      </a:lnTo>
                      <a:lnTo>
                        <a:pt x="54" y="236"/>
                      </a:lnTo>
                      <a:lnTo>
                        <a:pt x="58" y="228"/>
                      </a:lnTo>
                      <a:lnTo>
                        <a:pt x="76" y="208"/>
                      </a:lnTo>
                      <a:lnTo>
                        <a:pt x="98" y="188"/>
                      </a:lnTo>
                      <a:lnTo>
                        <a:pt x="106" y="180"/>
                      </a:lnTo>
                      <a:lnTo>
                        <a:pt x="112" y="176"/>
                      </a:lnTo>
                      <a:lnTo>
                        <a:pt x="112" y="176"/>
                      </a:lnTo>
                      <a:lnTo>
                        <a:pt x="128" y="172"/>
                      </a:lnTo>
                      <a:lnTo>
                        <a:pt x="156" y="160"/>
                      </a:lnTo>
                      <a:lnTo>
                        <a:pt x="168" y="154"/>
                      </a:lnTo>
                      <a:lnTo>
                        <a:pt x="178" y="146"/>
                      </a:lnTo>
                      <a:lnTo>
                        <a:pt x="182" y="144"/>
                      </a:lnTo>
                      <a:lnTo>
                        <a:pt x="184" y="140"/>
                      </a:lnTo>
                      <a:lnTo>
                        <a:pt x="184" y="136"/>
                      </a:lnTo>
                      <a:lnTo>
                        <a:pt x="182" y="132"/>
                      </a:lnTo>
                      <a:lnTo>
                        <a:pt x="182" y="132"/>
                      </a:lnTo>
                      <a:lnTo>
                        <a:pt x="182" y="132"/>
                      </a:lnTo>
                      <a:lnTo>
                        <a:pt x="182" y="132"/>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18" name="Freeform 48">
                  <a:extLst>
                    <a:ext uri="{FF2B5EF4-FFF2-40B4-BE49-F238E27FC236}">
                      <a16:creationId xmlns:a16="http://schemas.microsoft.com/office/drawing/2014/main" id="{DC50A066-87B6-534E-9A7F-5EBEEF3640CE}"/>
                    </a:ext>
                  </a:extLst>
                </p:cNvPr>
                <p:cNvSpPr>
                  <a:spLocks/>
                </p:cNvSpPr>
                <p:nvPr>
                  <p:custDataLst>
                    <p:tags r:id="rId152"/>
                  </p:custDataLst>
                </p:nvPr>
              </p:nvSpPr>
              <p:spPr bwMode="auto">
                <a:xfrm>
                  <a:off x="4859907" y="5843916"/>
                  <a:ext cx="110872" cy="40317"/>
                </a:xfrm>
                <a:custGeom>
                  <a:avLst/>
                  <a:gdLst/>
                  <a:ahLst/>
                  <a:cxnLst>
                    <a:cxn ang="0">
                      <a:pos x="88" y="10"/>
                    </a:cxn>
                    <a:cxn ang="0">
                      <a:pos x="88" y="10"/>
                    </a:cxn>
                    <a:cxn ang="0">
                      <a:pos x="88" y="10"/>
                    </a:cxn>
                    <a:cxn ang="0">
                      <a:pos x="88" y="10"/>
                    </a:cxn>
                    <a:cxn ang="0">
                      <a:pos x="72" y="6"/>
                    </a:cxn>
                    <a:cxn ang="0">
                      <a:pos x="56" y="2"/>
                    </a:cxn>
                    <a:cxn ang="0">
                      <a:pos x="56" y="2"/>
                    </a:cxn>
                    <a:cxn ang="0">
                      <a:pos x="40" y="2"/>
                    </a:cxn>
                    <a:cxn ang="0">
                      <a:pos x="22" y="2"/>
                    </a:cxn>
                    <a:cxn ang="0">
                      <a:pos x="22" y="2"/>
                    </a:cxn>
                    <a:cxn ang="0">
                      <a:pos x="12" y="0"/>
                    </a:cxn>
                    <a:cxn ang="0">
                      <a:pos x="6" y="0"/>
                    </a:cxn>
                    <a:cxn ang="0">
                      <a:pos x="2" y="2"/>
                    </a:cxn>
                    <a:cxn ang="0">
                      <a:pos x="2" y="2"/>
                    </a:cxn>
                    <a:cxn ang="0">
                      <a:pos x="0" y="8"/>
                    </a:cxn>
                    <a:cxn ang="0">
                      <a:pos x="0" y="14"/>
                    </a:cxn>
                    <a:cxn ang="0">
                      <a:pos x="0" y="14"/>
                    </a:cxn>
                    <a:cxn ang="0">
                      <a:pos x="2" y="18"/>
                    </a:cxn>
                    <a:cxn ang="0">
                      <a:pos x="6" y="22"/>
                    </a:cxn>
                    <a:cxn ang="0">
                      <a:pos x="14" y="24"/>
                    </a:cxn>
                    <a:cxn ang="0">
                      <a:pos x="22" y="22"/>
                    </a:cxn>
                    <a:cxn ang="0">
                      <a:pos x="30" y="20"/>
                    </a:cxn>
                    <a:cxn ang="0">
                      <a:pos x="30" y="20"/>
                    </a:cxn>
                    <a:cxn ang="0">
                      <a:pos x="34" y="20"/>
                    </a:cxn>
                    <a:cxn ang="0">
                      <a:pos x="38" y="22"/>
                    </a:cxn>
                    <a:cxn ang="0">
                      <a:pos x="46" y="26"/>
                    </a:cxn>
                    <a:cxn ang="0">
                      <a:pos x="56" y="32"/>
                    </a:cxn>
                    <a:cxn ang="0">
                      <a:pos x="60" y="32"/>
                    </a:cxn>
                    <a:cxn ang="0">
                      <a:pos x="64" y="32"/>
                    </a:cxn>
                    <a:cxn ang="0">
                      <a:pos x="64" y="32"/>
                    </a:cxn>
                    <a:cxn ang="0">
                      <a:pos x="78" y="22"/>
                    </a:cxn>
                    <a:cxn ang="0">
                      <a:pos x="86" y="14"/>
                    </a:cxn>
                    <a:cxn ang="0">
                      <a:pos x="88" y="12"/>
                    </a:cxn>
                    <a:cxn ang="0">
                      <a:pos x="88" y="10"/>
                    </a:cxn>
                    <a:cxn ang="0">
                      <a:pos x="88" y="10"/>
                    </a:cxn>
                  </a:cxnLst>
                  <a:rect l="0" t="0" r="r" b="b"/>
                  <a:pathLst>
                    <a:path w="88" h="32">
                      <a:moveTo>
                        <a:pt x="88" y="10"/>
                      </a:moveTo>
                      <a:lnTo>
                        <a:pt x="88" y="10"/>
                      </a:lnTo>
                      <a:lnTo>
                        <a:pt x="88" y="10"/>
                      </a:lnTo>
                      <a:lnTo>
                        <a:pt x="88" y="10"/>
                      </a:lnTo>
                      <a:lnTo>
                        <a:pt x="72" y="6"/>
                      </a:lnTo>
                      <a:lnTo>
                        <a:pt x="56" y="2"/>
                      </a:lnTo>
                      <a:lnTo>
                        <a:pt x="56" y="2"/>
                      </a:lnTo>
                      <a:lnTo>
                        <a:pt x="40" y="2"/>
                      </a:lnTo>
                      <a:lnTo>
                        <a:pt x="22" y="2"/>
                      </a:lnTo>
                      <a:lnTo>
                        <a:pt x="22" y="2"/>
                      </a:lnTo>
                      <a:lnTo>
                        <a:pt x="12" y="0"/>
                      </a:lnTo>
                      <a:lnTo>
                        <a:pt x="6" y="0"/>
                      </a:lnTo>
                      <a:lnTo>
                        <a:pt x="2" y="2"/>
                      </a:lnTo>
                      <a:lnTo>
                        <a:pt x="2" y="2"/>
                      </a:lnTo>
                      <a:lnTo>
                        <a:pt x="0" y="8"/>
                      </a:lnTo>
                      <a:lnTo>
                        <a:pt x="0" y="14"/>
                      </a:lnTo>
                      <a:lnTo>
                        <a:pt x="0" y="14"/>
                      </a:lnTo>
                      <a:lnTo>
                        <a:pt x="2" y="18"/>
                      </a:lnTo>
                      <a:lnTo>
                        <a:pt x="6" y="22"/>
                      </a:lnTo>
                      <a:lnTo>
                        <a:pt x="14" y="24"/>
                      </a:lnTo>
                      <a:lnTo>
                        <a:pt x="22" y="22"/>
                      </a:lnTo>
                      <a:lnTo>
                        <a:pt x="30" y="20"/>
                      </a:lnTo>
                      <a:lnTo>
                        <a:pt x="30" y="20"/>
                      </a:lnTo>
                      <a:lnTo>
                        <a:pt x="34" y="20"/>
                      </a:lnTo>
                      <a:lnTo>
                        <a:pt x="38" y="22"/>
                      </a:lnTo>
                      <a:lnTo>
                        <a:pt x="46" y="26"/>
                      </a:lnTo>
                      <a:lnTo>
                        <a:pt x="56" y="32"/>
                      </a:lnTo>
                      <a:lnTo>
                        <a:pt x="60" y="32"/>
                      </a:lnTo>
                      <a:lnTo>
                        <a:pt x="64" y="32"/>
                      </a:lnTo>
                      <a:lnTo>
                        <a:pt x="64" y="32"/>
                      </a:lnTo>
                      <a:lnTo>
                        <a:pt x="78" y="22"/>
                      </a:lnTo>
                      <a:lnTo>
                        <a:pt x="86" y="14"/>
                      </a:lnTo>
                      <a:lnTo>
                        <a:pt x="88" y="12"/>
                      </a:lnTo>
                      <a:lnTo>
                        <a:pt x="88" y="10"/>
                      </a:lnTo>
                      <a:lnTo>
                        <a:pt x="88" y="10"/>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19" name="Freeform 49">
                  <a:extLst>
                    <a:ext uri="{FF2B5EF4-FFF2-40B4-BE49-F238E27FC236}">
                      <a16:creationId xmlns:a16="http://schemas.microsoft.com/office/drawing/2014/main" id="{F0C902FA-9276-8B44-B8BD-BBA9273F29DC}"/>
                    </a:ext>
                  </a:extLst>
                </p:cNvPr>
                <p:cNvSpPr>
                  <a:spLocks/>
                </p:cNvSpPr>
                <p:nvPr>
                  <p:custDataLst>
                    <p:tags r:id="rId153"/>
                  </p:custDataLst>
                </p:nvPr>
              </p:nvSpPr>
              <p:spPr bwMode="auto">
                <a:xfrm>
                  <a:off x="4907783" y="5909431"/>
                  <a:ext cx="42837" cy="45357"/>
                </a:xfrm>
                <a:custGeom>
                  <a:avLst/>
                  <a:gdLst/>
                  <a:ahLst/>
                  <a:cxnLst>
                    <a:cxn ang="0">
                      <a:pos x="34" y="16"/>
                    </a:cxn>
                    <a:cxn ang="0">
                      <a:pos x="34" y="16"/>
                    </a:cxn>
                    <a:cxn ang="0">
                      <a:pos x="28" y="8"/>
                    </a:cxn>
                    <a:cxn ang="0">
                      <a:pos x="22" y="4"/>
                    </a:cxn>
                    <a:cxn ang="0">
                      <a:pos x="14" y="0"/>
                    </a:cxn>
                    <a:cxn ang="0">
                      <a:pos x="4" y="0"/>
                    </a:cxn>
                    <a:cxn ang="0">
                      <a:pos x="4" y="0"/>
                    </a:cxn>
                    <a:cxn ang="0">
                      <a:pos x="0" y="2"/>
                    </a:cxn>
                    <a:cxn ang="0">
                      <a:pos x="0" y="4"/>
                    </a:cxn>
                    <a:cxn ang="0">
                      <a:pos x="0" y="6"/>
                    </a:cxn>
                    <a:cxn ang="0">
                      <a:pos x="0" y="10"/>
                    </a:cxn>
                    <a:cxn ang="0">
                      <a:pos x="6" y="18"/>
                    </a:cxn>
                    <a:cxn ang="0">
                      <a:pos x="8" y="24"/>
                    </a:cxn>
                    <a:cxn ang="0">
                      <a:pos x="8" y="24"/>
                    </a:cxn>
                    <a:cxn ang="0">
                      <a:pos x="10" y="30"/>
                    </a:cxn>
                    <a:cxn ang="0">
                      <a:pos x="14" y="34"/>
                    </a:cxn>
                    <a:cxn ang="0">
                      <a:pos x="18" y="36"/>
                    </a:cxn>
                    <a:cxn ang="0">
                      <a:pos x="24" y="34"/>
                    </a:cxn>
                    <a:cxn ang="0">
                      <a:pos x="28" y="30"/>
                    </a:cxn>
                    <a:cxn ang="0">
                      <a:pos x="32" y="26"/>
                    </a:cxn>
                    <a:cxn ang="0">
                      <a:pos x="34" y="22"/>
                    </a:cxn>
                    <a:cxn ang="0">
                      <a:pos x="34" y="16"/>
                    </a:cxn>
                    <a:cxn ang="0">
                      <a:pos x="34" y="16"/>
                    </a:cxn>
                    <a:cxn ang="0">
                      <a:pos x="34" y="16"/>
                    </a:cxn>
                    <a:cxn ang="0">
                      <a:pos x="34" y="16"/>
                    </a:cxn>
                  </a:cxnLst>
                  <a:rect l="0" t="0" r="r" b="b"/>
                  <a:pathLst>
                    <a:path w="34" h="36">
                      <a:moveTo>
                        <a:pt x="34" y="16"/>
                      </a:moveTo>
                      <a:lnTo>
                        <a:pt x="34" y="16"/>
                      </a:lnTo>
                      <a:lnTo>
                        <a:pt x="28" y="8"/>
                      </a:lnTo>
                      <a:lnTo>
                        <a:pt x="22" y="4"/>
                      </a:lnTo>
                      <a:lnTo>
                        <a:pt x="14" y="0"/>
                      </a:lnTo>
                      <a:lnTo>
                        <a:pt x="4" y="0"/>
                      </a:lnTo>
                      <a:lnTo>
                        <a:pt x="4" y="0"/>
                      </a:lnTo>
                      <a:lnTo>
                        <a:pt x="0" y="2"/>
                      </a:lnTo>
                      <a:lnTo>
                        <a:pt x="0" y="4"/>
                      </a:lnTo>
                      <a:lnTo>
                        <a:pt x="0" y="6"/>
                      </a:lnTo>
                      <a:lnTo>
                        <a:pt x="0" y="10"/>
                      </a:lnTo>
                      <a:lnTo>
                        <a:pt x="6" y="18"/>
                      </a:lnTo>
                      <a:lnTo>
                        <a:pt x="8" y="24"/>
                      </a:lnTo>
                      <a:lnTo>
                        <a:pt x="8" y="24"/>
                      </a:lnTo>
                      <a:lnTo>
                        <a:pt x="10" y="30"/>
                      </a:lnTo>
                      <a:lnTo>
                        <a:pt x="14" y="34"/>
                      </a:lnTo>
                      <a:lnTo>
                        <a:pt x="18" y="36"/>
                      </a:lnTo>
                      <a:lnTo>
                        <a:pt x="24" y="34"/>
                      </a:lnTo>
                      <a:lnTo>
                        <a:pt x="28" y="30"/>
                      </a:lnTo>
                      <a:lnTo>
                        <a:pt x="32" y="26"/>
                      </a:lnTo>
                      <a:lnTo>
                        <a:pt x="34" y="22"/>
                      </a:lnTo>
                      <a:lnTo>
                        <a:pt x="34" y="16"/>
                      </a:lnTo>
                      <a:lnTo>
                        <a:pt x="34" y="16"/>
                      </a:lnTo>
                      <a:lnTo>
                        <a:pt x="34" y="16"/>
                      </a:lnTo>
                      <a:lnTo>
                        <a:pt x="34" y="16"/>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20" name="Freeform 50">
                  <a:extLst>
                    <a:ext uri="{FF2B5EF4-FFF2-40B4-BE49-F238E27FC236}">
                      <a16:creationId xmlns:a16="http://schemas.microsoft.com/office/drawing/2014/main" id="{16A8D7CA-01A9-BA48-AA1E-62D9A39A04E8}"/>
                    </a:ext>
                  </a:extLst>
                </p:cNvPr>
                <p:cNvSpPr>
                  <a:spLocks/>
                </p:cNvSpPr>
                <p:nvPr>
                  <p:custDataLst>
                    <p:tags r:id="rId154"/>
                  </p:custDataLst>
                </p:nvPr>
              </p:nvSpPr>
              <p:spPr bwMode="auto">
                <a:xfrm>
                  <a:off x="4973298" y="5886753"/>
                  <a:ext cx="131030" cy="103312"/>
                </a:xfrm>
                <a:custGeom>
                  <a:avLst/>
                  <a:gdLst/>
                  <a:ahLst/>
                  <a:cxnLst>
                    <a:cxn ang="0">
                      <a:pos x="96" y="66"/>
                    </a:cxn>
                    <a:cxn ang="0">
                      <a:pos x="96" y="66"/>
                    </a:cxn>
                    <a:cxn ang="0">
                      <a:pos x="100" y="60"/>
                    </a:cxn>
                    <a:cxn ang="0">
                      <a:pos x="104" y="54"/>
                    </a:cxn>
                    <a:cxn ang="0">
                      <a:pos x="104" y="48"/>
                    </a:cxn>
                    <a:cxn ang="0">
                      <a:pos x="102" y="44"/>
                    </a:cxn>
                    <a:cxn ang="0">
                      <a:pos x="100" y="40"/>
                    </a:cxn>
                    <a:cxn ang="0">
                      <a:pos x="94" y="36"/>
                    </a:cxn>
                    <a:cxn ang="0">
                      <a:pos x="82" y="30"/>
                    </a:cxn>
                    <a:cxn ang="0">
                      <a:pos x="82" y="30"/>
                    </a:cxn>
                    <a:cxn ang="0">
                      <a:pos x="76" y="26"/>
                    </a:cxn>
                    <a:cxn ang="0">
                      <a:pos x="72" y="22"/>
                    </a:cxn>
                    <a:cxn ang="0">
                      <a:pos x="68" y="18"/>
                    </a:cxn>
                    <a:cxn ang="0">
                      <a:pos x="64" y="16"/>
                    </a:cxn>
                    <a:cxn ang="0">
                      <a:pos x="64" y="16"/>
                    </a:cxn>
                    <a:cxn ang="0">
                      <a:pos x="56" y="18"/>
                    </a:cxn>
                    <a:cxn ang="0">
                      <a:pos x="48" y="20"/>
                    </a:cxn>
                    <a:cxn ang="0">
                      <a:pos x="42" y="24"/>
                    </a:cxn>
                    <a:cxn ang="0">
                      <a:pos x="34" y="24"/>
                    </a:cxn>
                    <a:cxn ang="0">
                      <a:pos x="34" y="24"/>
                    </a:cxn>
                    <a:cxn ang="0">
                      <a:pos x="30" y="22"/>
                    </a:cxn>
                    <a:cxn ang="0">
                      <a:pos x="26" y="20"/>
                    </a:cxn>
                    <a:cxn ang="0">
                      <a:pos x="22" y="10"/>
                    </a:cxn>
                    <a:cxn ang="0">
                      <a:pos x="22" y="6"/>
                    </a:cxn>
                    <a:cxn ang="0">
                      <a:pos x="18" y="2"/>
                    </a:cxn>
                    <a:cxn ang="0">
                      <a:pos x="16" y="0"/>
                    </a:cxn>
                    <a:cxn ang="0">
                      <a:pos x="10" y="0"/>
                    </a:cxn>
                    <a:cxn ang="0">
                      <a:pos x="10" y="0"/>
                    </a:cxn>
                    <a:cxn ang="0">
                      <a:pos x="4" y="4"/>
                    </a:cxn>
                    <a:cxn ang="0">
                      <a:pos x="2" y="8"/>
                    </a:cxn>
                    <a:cxn ang="0">
                      <a:pos x="0" y="14"/>
                    </a:cxn>
                    <a:cxn ang="0">
                      <a:pos x="2" y="22"/>
                    </a:cxn>
                    <a:cxn ang="0">
                      <a:pos x="4" y="30"/>
                    </a:cxn>
                    <a:cxn ang="0">
                      <a:pos x="8" y="36"/>
                    </a:cxn>
                    <a:cxn ang="0">
                      <a:pos x="14" y="40"/>
                    </a:cxn>
                    <a:cxn ang="0">
                      <a:pos x="20" y="42"/>
                    </a:cxn>
                    <a:cxn ang="0">
                      <a:pos x="20" y="42"/>
                    </a:cxn>
                    <a:cxn ang="0">
                      <a:pos x="26" y="44"/>
                    </a:cxn>
                    <a:cxn ang="0">
                      <a:pos x="30" y="50"/>
                    </a:cxn>
                    <a:cxn ang="0">
                      <a:pos x="36" y="64"/>
                    </a:cxn>
                    <a:cxn ang="0">
                      <a:pos x="42" y="78"/>
                    </a:cxn>
                    <a:cxn ang="0">
                      <a:pos x="46" y="82"/>
                    </a:cxn>
                    <a:cxn ang="0">
                      <a:pos x="50" y="80"/>
                    </a:cxn>
                    <a:cxn ang="0">
                      <a:pos x="50" y="80"/>
                    </a:cxn>
                    <a:cxn ang="0">
                      <a:pos x="54" y="78"/>
                    </a:cxn>
                    <a:cxn ang="0">
                      <a:pos x="60" y="76"/>
                    </a:cxn>
                    <a:cxn ang="0">
                      <a:pos x="74" y="74"/>
                    </a:cxn>
                    <a:cxn ang="0">
                      <a:pos x="86" y="72"/>
                    </a:cxn>
                    <a:cxn ang="0">
                      <a:pos x="92" y="70"/>
                    </a:cxn>
                    <a:cxn ang="0">
                      <a:pos x="96" y="66"/>
                    </a:cxn>
                    <a:cxn ang="0">
                      <a:pos x="96" y="66"/>
                    </a:cxn>
                    <a:cxn ang="0">
                      <a:pos x="96" y="66"/>
                    </a:cxn>
                    <a:cxn ang="0">
                      <a:pos x="96" y="66"/>
                    </a:cxn>
                  </a:cxnLst>
                  <a:rect l="0" t="0" r="r" b="b"/>
                  <a:pathLst>
                    <a:path w="104" h="82">
                      <a:moveTo>
                        <a:pt x="96" y="66"/>
                      </a:moveTo>
                      <a:lnTo>
                        <a:pt x="96" y="66"/>
                      </a:lnTo>
                      <a:lnTo>
                        <a:pt x="100" y="60"/>
                      </a:lnTo>
                      <a:lnTo>
                        <a:pt x="104" y="54"/>
                      </a:lnTo>
                      <a:lnTo>
                        <a:pt x="104" y="48"/>
                      </a:lnTo>
                      <a:lnTo>
                        <a:pt x="102" y="44"/>
                      </a:lnTo>
                      <a:lnTo>
                        <a:pt x="100" y="40"/>
                      </a:lnTo>
                      <a:lnTo>
                        <a:pt x="94" y="36"/>
                      </a:lnTo>
                      <a:lnTo>
                        <a:pt x="82" y="30"/>
                      </a:lnTo>
                      <a:lnTo>
                        <a:pt x="82" y="30"/>
                      </a:lnTo>
                      <a:lnTo>
                        <a:pt x="76" y="26"/>
                      </a:lnTo>
                      <a:lnTo>
                        <a:pt x="72" y="22"/>
                      </a:lnTo>
                      <a:lnTo>
                        <a:pt x="68" y="18"/>
                      </a:lnTo>
                      <a:lnTo>
                        <a:pt x="64" y="16"/>
                      </a:lnTo>
                      <a:lnTo>
                        <a:pt x="64" y="16"/>
                      </a:lnTo>
                      <a:lnTo>
                        <a:pt x="56" y="18"/>
                      </a:lnTo>
                      <a:lnTo>
                        <a:pt x="48" y="20"/>
                      </a:lnTo>
                      <a:lnTo>
                        <a:pt x="42" y="24"/>
                      </a:lnTo>
                      <a:lnTo>
                        <a:pt x="34" y="24"/>
                      </a:lnTo>
                      <a:lnTo>
                        <a:pt x="34" y="24"/>
                      </a:lnTo>
                      <a:lnTo>
                        <a:pt x="30" y="22"/>
                      </a:lnTo>
                      <a:lnTo>
                        <a:pt x="26" y="20"/>
                      </a:lnTo>
                      <a:lnTo>
                        <a:pt x="22" y="10"/>
                      </a:lnTo>
                      <a:lnTo>
                        <a:pt x="22" y="6"/>
                      </a:lnTo>
                      <a:lnTo>
                        <a:pt x="18" y="2"/>
                      </a:lnTo>
                      <a:lnTo>
                        <a:pt x="16" y="0"/>
                      </a:lnTo>
                      <a:lnTo>
                        <a:pt x="10" y="0"/>
                      </a:lnTo>
                      <a:lnTo>
                        <a:pt x="10" y="0"/>
                      </a:lnTo>
                      <a:lnTo>
                        <a:pt x="4" y="4"/>
                      </a:lnTo>
                      <a:lnTo>
                        <a:pt x="2" y="8"/>
                      </a:lnTo>
                      <a:lnTo>
                        <a:pt x="0" y="14"/>
                      </a:lnTo>
                      <a:lnTo>
                        <a:pt x="2" y="22"/>
                      </a:lnTo>
                      <a:lnTo>
                        <a:pt x="4" y="30"/>
                      </a:lnTo>
                      <a:lnTo>
                        <a:pt x="8" y="36"/>
                      </a:lnTo>
                      <a:lnTo>
                        <a:pt x="14" y="40"/>
                      </a:lnTo>
                      <a:lnTo>
                        <a:pt x="20" y="42"/>
                      </a:lnTo>
                      <a:lnTo>
                        <a:pt x="20" y="42"/>
                      </a:lnTo>
                      <a:lnTo>
                        <a:pt x="26" y="44"/>
                      </a:lnTo>
                      <a:lnTo>
                        <a:pt x="30" y="50"/>
                      </a:lnTo>
                      <a:lnTo>
                        <a:pt x="36" y="64"/>
                      </a:lnTo>
                      <a:lnTo>
                        <a:pt x="42" y="78"/>
                      </a:lnTo>
                      <a:lnTo>
                        <a:pt x="46" y="82"/>
                      </a:lnTo>
                      <a:lnTo>
                        <a:pt x="50" y="80"/>
                      </a:lnTo>
                      <a:lnTo>
                        <a:pt x="50" y="80"/>
                      </a:lnTo>
                      <a:lnTo>
                        <a:pt x="54" y="78"/>
                      </a:lnTo>
                      <a:lnTo>
                        <a:pt x="60" y="76"/>
                      </a:lnTo>
                      <a:lnTo>
                        <a:pt x="74" y="74"/>
                      </a:lnTo>
                      <a:lnTo>
                        <a:pt x="86" y="72"/>
                      </a:lnTo>
                      <a:lnTo>
                        <a:pt x="92" y="70"/>
                      </a:lnTo>
                      <a:lnTo>
                        <a:pt x="96" y="66"/>
                      </a:lnTo>
                      <a:lnTo>
                        <a:pt x="96" y="66"/>
                      </a:lnTo>
                      <a:lnTo>
                        <a:pt x="96" y="66"/>
                      </a:lnTo>
                      <a:lnTo>
                        <a:pt x="96" y="66"/>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21" name="Freeform 51">
                  <a:extLst>
                    <a:ext uri="{FF2B5EF4-FFF2-40B4-BE49-F238E27FC236}">
                      <a16:creationId xmlns:a16="http://schemas.microsoft.com/office/drawing/2014/main" id="{3C6DFD72-14C2-334A-9CCC-C1D583DEAD3D}"/>
                    </a:ext>
                  </a:extLst>
                </p:cNvPr>
                <p:cNvSpPr>
                  <a:spLocks/>
                </p:cNvSpPr>
                <p:nvPr>
                  <p:custDataLst>
                    <p:tags r:id="rId155"/>
                  </p:custDataLst>
                </p:nvPr>
              </p:nvSpPr>
              <p:spPr bwMode="auto">
                <a:xfrm>
                  <a:off x="4973298" y="5982506"/>
                  <a:ext cx="27718" cy="22678"/>
                </a:xfrm>
                <a:custGeom>
                  <a:avLst/>
                  <a:gdLst/>
                  <a:ahLst/>
                  <a:cxnLst>
                    <a:cxn ang="0">
                      <a:pos x="22" y="12"/>
                    </a:cxn>
                    <a:cxn ang="0">
                      <a:pos x="22" y="12"/>
                    </a:cxn>
                    <a:cxn ang="0">
                      <a:pos x="22" y="4"/>
                    </a:cxn>
                    <a:cxn ang="0">
                      <a:pos x="22" y="2"/>
                    </a:cxn>
                    <a:cxn ang="0">
                      <a:pos x="20" y="0"/>
                    </a:cxn>
                    <a:cxn ang="0">
                      <a:pos x="20" y="0"/>
                    </a:cxn>
                    <a:cxn ang="0">
                      <a:pos x="14" y="2"/>
                    </a:cxn>
                    <a:cxn ang="0">
                      <a:pos x="8" y="6"/>
                    </a:cxn>
                    <a:cxn ang="0">
                      <a:pos x="2" y="12"/>
                    </a:cxn>
                    <a:cxn ang="0">
                      <a:pos x="0" y="14"/>
                    </a:cxn>
                    <a:cxn ang="0">
                      <a:pos x="0" y="16"/>
                    </a:cxn>
                    <a:cxn ang="0">
                      <a:pos x="0" y="16"/>
                    </a:cxn>
                    <a:cxn ang="0">
                      <a:pos x="6" y="18"/>
                    </a:cxn>
                    <a:cxn ang="0">
                      <a:pos x="10" y="18"/>
                    </a:cxn>
                    <a:cxn ang="0">
                      <a:pos x="16" y="16"/>
                    </a:cxn>
                    <a:cxn ang="0">
                      <a:pos x="20" y="14"/>
                    </a:cxn>
                    <a:cxn ang="0">
                      <a:pos x="20" y="14"/>
                    </a:cxn>
                    <a:cxn ang="0">
                      <a:pos x="22" y="12"/>
                    </a:cxn>
                    <a:cxn ang="0">
                      <a:pos x="22" y="12"/>
                    </a:cxn>
                  </a:cxnLst>
                  <a:rect l="0" t="0" r="r" b="b"/>
                  <a:pathLst>
                    <a:path w="22" h="18">
                      <a:moveTo>
                        <a:pt x="22" y="12"/>
                      </a:moveTo>
                      <a:lnTo>
                        <a:pt x="22" y="12"/>
                      </a:lnTo>
                      <a:lnTo>
                        <a:pt x="22" y="4"/>
                      </a:lnTo>
                      <a:lnTo>
                        <a:pt x="22" y="2"/>
                      </a:lnTo>
                      <a:lnTo>
                        <a:pt x="20" y="0"/>
                      </a:lnTo>
                      <a:lnTo>
                        <a:pt x="20" y="0"/>
                      </a:lnTo>
                      <a:lnTo>
                        <a:pt x="14" y="2"/>
                      </a:lnTo>
                      <a:lnTo>
                        <a:pt x="8" y="6"/>
                      </a:lnTo>
                      <a:lnTo>
                        <a:pt x="2" y="12"/>
                      </a:lnTo>
                      <a:lnTo>
                        <a:pt x="0" y="14"/>
                      </a:lnTo>
                      <a:lnTo>
                        <a:pt x="0" y="16"/>
                      </a:lnTo>
                      <a:lnTo>
                        <a:pt x="0" y="16"/>
                      </a:lnTo>
                      <a:lnTo>
                        <a:pt x="6" y="18"/>
                      </a:lnTo>
                      <a:lnTo>
                        <a:pt x="10" y="18"/>
                      </a:lnTo>
                      <a:lnTo>
                        <a:pt x="16" y="16"/>
                      </a:lnTo>
                      <a:lnTo>
                        <a:pt x="20" y="14"/>
                      </a:lnTo>
                      <a:lnTo>
                        <a:pt x="20" y="14"/>
                      </a:lnTo>
                      <a:lnTo>
                        <a:pt x="22" y="12"/>
                      </a:lnTo>
                      <a:lnTo>
                        <a:pt x="22" y="12"/>
                      </a:lnTo>
                      <a:close/>
                    </a:path>
                  </a:pathLst>
                </a:custGeom>
                <a:grp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22" name="Freeform 52">
                  <a:extLst>
                    <a:ext uri="{FF2B5EF4-FFF2-40B4-BE49-F238E27FC236}">
                      <a16:creationId xmlns:a16="http://schemas.microsoft.com/office/drawing/2014/main" id="{5B5CB624-DF6C-4D48-9498-10166B5DBF5F}"/>
                    </a:ext>
                  </a:extLst>
                </p:cNvPr>
                <p:cNvSpPr>
                  <a:spLocks/>
                </p:cNvSpPr>
                <p:nvPr>
                  <p:custDataLst>
                    <p:tags r:id="rId156"/>
                  </p:custDataLst>
                </p:nvPr>
              </p:nvSpPr>
              <p:spPr bwMode="auto">
                <a:xfrm>
                  <a:off x="4313108" y="5672569"/>
                  <a:ext cx="35277" cy="50396"/>
                </a:xfrm>
                <a:custGeom>
                  <a:avLst/>
                  <a:gdLst/>
                  <a:ahLst/>
                  <a:cxnLst>
                    <a:cxn ang="0">
                      <a:pos x="28" y="0"/>
                    </a:cxn>
                    <a:cxn ang="0">
                      <a:pos x="28" y="0"/>
                    </a:cxn>
                    <a:cxn ang="0">
                      <a:pos x="26" y="0"/>
                    </a:cxn>
                    <a:cxn ang="0">
                      <a:pos x="24" y="0"/>
                    </a:cxn>
                    <a:cxn ang="0">
                      <a:pos x="20" y="2"/>
                    </a:cxn>
                    <a:cxn ang="0">
                      <a:pos x="14" y="8"/>
                    </a:cxn>
                    <a:cxn ang="0">
                      <a:pos x="6" y="16"/>
                    </a:cxn>
                    <a:cxn ang="0">
                      <a:pos x="2" y="24"/>
                    </a:cxn>
                    <a:cxn ang="0">
                      <a:pos x="0" y="30"/>
                    </a:cxn>
                    <a:cxn ang="0">
                      <a:pos x="0" y="36"/>
                    </a:cxn>
                    <a:cxn ang="0">
                      <a:pos x="2" y="38"/>
                    </a:cxn>
                    <a:cxn ang="0">
                      <a:pos x="6" y="40"/>
                    </a:cxn>
                    <a:cxn ang="0">
                      <a:pos x="6" y="40"/>
                    </a:cxn>
                    <a:cxn ang="0">
                      <a:pos x="18" y="22"/>
                    </a:cxn>
                    <a:cxn ang="0">
                      <a:pos x="26" y="10"/>
                    </a:cxn>
                    <a:cxn ang="0">
                      <a:pos x="28" y="4"/>
                    </a:cxn>
                    <a:cxn ang="0">
                      <a:pos x="28" y="0"/>
                    </a:cxn>
                    <a:cxn ang="0">
                      <a:pos x="28" y="0"/>
                    </a:cxn>
                    <a:cxn ang="0">
                      <a:pos x="28" y="0"/>
                    </a:cxn>
                    <a:cxn ang="0">
                      <a:pos x="28" y="0"/>
                    </a:cxn>
                  </a:cxnLst>
                  <a:rect l="0" t="0" r="r" b="b"/>
                  <a:pathLst>
                    <a:path w="28" h="40">
                      <a:moveTo>
                        <a:pt x="28" y="0"/>
                      </a:moveTo>
                      <a:lnTo>
                        <a:pt x="28" y="0"/>
                      </a:lnTo>
                      <a:lnTo>
                        <a:pt x="26" y="0"/>
                      </a:lnTo>
                      <a:lnTo>
                        <a:pt x="24" y="0"/>
                      </a:lnTo>
                      <a:lnTo>
                        <a:pt x="20" y="2"/>
                      </a:lnTo>
                      <a:lnTo>
                        <a:pt x="14" y="8"/>
                      </a:lnTo>
                      <a:lnTo>
                        <a:pt x="6" y="16"/>
                      </a:lnTo>
                      <a:lnTo>
                        <a:pt x="2" y="24"/>
                      </a:lnTo>
                      <a:lnTo>
                        <a:pt x="0" y="30"/>
                      </a:lnTo>
                      <a:lnTo>
                        <a:pt x="0" y="36"/>
                      </a:lnTo>
                      <a:lnTo>
                        <a:pt x="2" y="38"/>
                      </a:lnTo>
                      <a:lnTo>
                        <a:pt x="6" y="40"/>
                      </a:lnTo>
                      <a:lnTo>
                        <a:pt x="6" y="40"/>
                      </a:lnTo>
                      <a:lnTo>
                        <a:pt x="18" y="22"/>
                      </a:lnTo>
                      <a:lnTo>
                        <a:pt x="26" y="10"/>
                      </a:lnTo>
                      <a:lnTo>
                        <a:pt x="28" y="4"/>
                      </a:lnTo>
                      <a:lnTo>
                        <a:pt x="28" y="0"/>
                      </a:lnTo>
                      <a:lnTo>
                        <a:pt x="28" y="0"/>
                      </a:lnTo>
                      <a:lnTo>
                        <a:pt x="28" y="0"/>
                      </a:lnTo>
                      <a:lnTo>
                        <a:pt x="28" y="0"/>
                      </a:lnTo>
                      <a:close/>
                    </a:path>
                  </a:pathLst>
                </a:custGeom>
                <a:grp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23" name="Freeform 53">
                  <a:extLst>
                    <a:ext uri="{FF2B5EF4-FFF2-40B4-BE49-F238E27FC236}">
                      <a16:creationId xmlns:a16="http://schemas.microsoft.com/office/drawing/2014/main" id="{3F8A8F52-CF84-5A47-95E2-BA9851C2C408}"/>
                    </a:ext>
                  </a:extLst>
                </p:cNvPr>
                <p:cNvSpPr>
                  <a:spLocks/>
                </p:cNvSpPr>
                <p:nvPr>
                  <p:custDataLst>
                    <p:tags r:id="rId157"/>
                  </p:custDataLst>
                </p:nvPr>
              </p:nvSpPr>
              <p:spPr bwMode="auto">
                <a:xfrm>
                  <a:off x="4393742" y="5619653"/>
                  <a:ext cx="95753" cy="75594"/>
                </a:xfrm>
                <a:custGeom>
                  <a:avLst/>
                  <a:gdLst/>
                  <a:ahLst/>
                  <a:cxnLst>
                    <a:cxn ang="0">
                      <a:pos x="76" y="16"/>
                    </a:cxn>
                    <a:cxn ang="0">
                      <a:pos x="76" y="16"/>
                    </a:cxn>
                    <a:cxn ang="0">
                      <a:pos x="76" y="16"/>
                    </a:cxn>
                    <a:cxn ang="0">
                      <a:pos x="76" y="16"/>
                    </a:cxn>
                    <a:cxn ang="0">
                      <a:pos x="70" y="10"/>
                    </a:cxn>
                    <a:cxn ang="0">
                      <a:pos x="64" y="4"/>
                    </a:cxn>
                    <a:cxn ang="0">
                      <a:pos x="56" y="0"/>
                    </a:cxn>
                    <a:cxn ang="0">
                      <a:pos x="52" y="0"/>
                    </a:cxn>
                    <a:cxn ang="0">
                      <a:pos x="46" y="2"/>
                    </a:cxn>
                    <a:cxn ang="0">
                      <a:pos x="46" y="2"/>
                    </a:cxn>
                    <a:cxn ang="0">
                      <a:pos x="38" y="4"/>
                    </a:cxn>
                    <a:cxn ang="0">
                      <a:pos x="20" y="12"/>
                    </a:cxn>
                    <a:cxn ang="0">
                      <a:pos x="10" y="16"/>
                    </a:cxn>
                    <a:cxn ang="0">
                      <a:pos x="4" y="22"/>
                    </a:cxn>
                    <a:cxn ang="0">
                      <a:pos x="0" y="30"/>
                    </a:cxn>
                    <a:cxn ang="0">
                      <a:pos x="0" y="34"/>
                    </a:cxn>
                    <a:cxn ang="0">
                      <a:pos x="2" y="38"/>
                    </a:cxn>
                    <a:cxn ang="0">
                      <a:pos x="2" y="38"/>
                    </a:cxn>
                    <a:cxn ang="0">
                      <a:pos x="10" y="48"/>
                    </a:cxn>
                    <a:cxn ang="0">
                      <a:pos x="20" y="56"/>
                    </a:cxn>
                    <a:cxn ang="0">
                      <a:pos x="32" y="60"/>
                    </a:cxn>
                    <a:cxn ang="0">
                      <a:pos x="44" y="60"/>
                    </a:cxn>
                    <a:cxn ang="0">
                      <a:pos x="44" y="60"/>
                    </a:cxn>
                    <a:cxn ang="0">
                      <a:pos x="54" y="58"/>
                    </a:cxn>
                    <a:cxn ang="0">
                      <a:pos x="62" y="54"/>
                    </a:cxn>
                    <a:cxn ang="0">
                      <a:pos x="62" y="54"/>
                    </a:cxn>
                    <a:cxn ang="0">
                      <a:pos x="68" y="50"/>
                    </a:cxn>
                    <a:cxn ang="0">
                      <a:pos x="70" y="44"/>
                    </a:cxn>
                    <a:cxn ang="0">
                      <a:pos x="72" y="32"/>
                    </a:cxn>
                    <a:cxn ang="0">
                      <a:pos x="72" y="32"/>
                    </a:cxn>
                    <a:cxn ang="0">
                      <a:pos x="74" y="24"/>
                    </a:cxn>
                    <a:cxn ang="0">
                      <a:pos x="76" y="18"/>
                    </a:cxn>
                    <a:cxn ang="0">
                      <a:pos x="76" y="16"/>
                    </a:cxn>
                    <a:cxn ang="0">
                      <a:pos x="76" y="16"/>
                    </a:cxn>
                  </a:cxnLst>
                  <a:rect l="0" t="0" r="r" b="b"/>
                  <a:pathLst>
                    <a:path w="76" h="60">
                      <a:moveTo>
                        <a:pt x="76" y="16"/>
                      </a:moveTo>
                      <a:lnTo>
                        <a:pt x="76" y="16"/>
                      </a:lnTo>
                      <a:lnTo>
                        <a:pt x="76" y="16"/>
                      </a:lnTo>
                      <a:lnTo>
                        <a:pt x="76" y="16"/>
                      </a:lnTo>
                      <a:lnTo>
                        <a:pt x="70" y="10"/>
                      </a:lnTo>
                      <a:lnTo>
                        <a:pt x="64" y="4"/>
                      </a:lnTo>
                      <a:lnTo>
                        <a:pt x="56" y="0"/>
                      </a:lnTo>
                      <a:lnTo>
                        <a:pt x="52" y="0"/>
                      </a:lnTo>
                      <a:lnTo>
                        <a:pt x="46" y="2"/>
                      </a:lnTo>
                      <a:lnTo>
                        <a:pt x="46" y="2"/>
                      </a:lnTo>
                      <a:lnTo>
                        <a:pt x="38" y="4"/>
                      </a:lnTo>
                      <a:lnTo>
                        <a:pt x="20" y="12"/>
                      </a:lnTo>
                      <a:lnTo>
                        <a:pt x="10" y="16"/>
                      </a:lnTo>
                      <a:lnTo>
                        <a:pt x="4" y="22"/>
                      </a:lnTo>
                      <a:lnTo>
                        <a:pt x="0" y="30"/>
                      </a:lnTo>
                      <a:lnTo>
                        <a:pt x="0" y="34"/>
                      </a:lnTo>
                      <a:lnTo>
                        <a:pt x="2" y="38"/>
                      </a:lnTo>
                      <a:lnTo>
                        <a:pt x="2" y="38"/>
                      </a:lnTo>
                      <a:lnTo>
                        <a:pt x="10" y="48"/>
                      </a:lnTo>
                      <a:lnTo>
                        <a:pt x="20" y="56"/>
                      </a:lnTo>
                      <a:lnTo>
                        <a:pt x="32" y="60"/>
                      </a:lnTo>
                      <a:lnTo>
                        <a:pt x="44" y="60"/>
                      </a:lnTo>
                      <a:lnTo>
                        <a:pt x="44" y="60"/>
                      </a:lnTo>
                      <a:lnTo>
                        <a:pt x="54" y="58"/>
                      </a:lnTo>
                      <a:lnTo>
                        <a:pt x="62" y="54"/>
                      </a:lnTo>
                      <a:lnTo>
                        <a:pt x="62" y="54"/>
                      </a:lnTo>
                      <a:lnTo>
                        <a:pt x="68" y="50"/>
                      </a:lnTo>
                      <a:lnTo>
                        <a:pt x="70" y="44"/>
                      </a:lnTo>
                      <a:lnTo>
                        <a:pt x="72" y="32"/>
                      </a:lnTo>
                      <a:lnTo>
                        <a:pt x="72" y="32"/>
                      </a:lnTo>
                      <a:lnTo>
                        <a:pt x="74" y="24"/>
                      </a:lnTo>
                      <a:lnTo>
                        <a:pt x="76" y="18"/>
                      </a:lnTo>
                      <a:lnTo>
                        <a:pt x="76" y="16"/>
                      </a:lnTo>
                      <a:lnTo>
                        <a:pt x="76" y="16"/>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24" name="Freeform 54">
                  <a:extLst>
                    <a:ext uri="{FF2B5EF4-FFF2-40B4-BE49-F238E27FC236}">
                      <a16:creationId xmlns:a16="http://schemas.microsoft.com/office/drawing/2014/main" id="{503F49B3-3290-F343-9939-2FB855048517}"/>
                    </a:ext>
                  </a:extLst>
                </p:cNvPr>
                <p:cNvSpPr>
                  <a:spLocks/>
                </p:cNvSpPr>
                <p:nvPr>
                  <p:custDataLst>
                    <p:tags r:id="rId158"/>
                  </p:custDataLst>
                </p:nvPr>
              </p:nvSpPr>
              <p:spPr bwMode="auto">
                <a:xfrm>
                  <a:off x="4678481" y="5738084"/>
                  <a:ext cx="113391" cy="98273"/>
                </a:xfrm>
                <a:custGeom>
                  <a:avLst/>
                  <a:gdLst/>
                  <a:ahLst/>
                  <a:cxnLst>
                    <a:cxn ang="0">
                      <a:pos x="90" y="68"/>
                    </a:cxn>
                    <a:cxn ang="0">
                      <a:pos x="90" y="68"/>
                    </a:cxn>
                    <a:cxn ang="0">
                      <a:pos x="84" y="58"/>
                    </a:cxn>
                    <a:cxn ang="0">
                      <a:pos x="84" y="52"/>
                    </a:cxn>
                    <a:cxn ang="0">
                      <a:pos x="82" y="46"/>
                    </a:cxn>
                    <a:cxn ang="0">
                      <a:pos x="76" y="44"/>
                    </a:cxn>
                    <a:cxn ang="0">
                      <a:pos x="70" y="44"/>
                    </a:cxn>
                    <a:cxn ang="0">
                      <a:pos x="66" y="42"/>
                    </a:cxn>
                    <a:cxn ang="0">
                      <a:pos x="64" y="36"/>
                    </a:cxn>
                    <a:cxn ang="0">
                      <a:pos x="58" y="22"/>
                    </a:cxn>
                    <a:cxn ang="0">
                      <a:pos x="54" y="10"/>
                    </a:cxn>
                    <a:cxn ang="0">
                      <a:pos x="54" y="8"/>
                    </a:cxn>
                    <a:cxn ang="0">
                      <a:pos x="48" y="0"/>
                    </a:cxn>
                    <a:cxn ang="0">
                      <a:pos x="40" y="0"/>
                    </a:cxn>
                    <a:cxn ang="0">
                      <a:pos x="36" y="4"/>
                    </a:cxn>
                    <a:cxn ang="0">
                      <a:pos x="24" y="18"/>
                    </a:cxn>
                    <a:cxn ang="0">
                      <a:pos x="20" y="20"/>
                    </a:cxn>
                    <a:cxn ang="0">
                      <a:pos x="4" y="20"/>
                    </a:cxn>
                    <a:cxn ang="0">
                      <a:pos x="0" y="22"/>
                    </a:cxn>
                    <a:cxn ang="0">
                      <a:pos x="2" y="34"/>
                    </a:cxn>
                    <a:cxn ang="0">
                      <a:pos x="10" y="46"/>
                    </a:cxn>
                    <a:cxn ang="0">
                      <a:pos x="24" y="64"/>
                    </a:cxn>
                    <a:cxn ang="0">
                      <a:pos x="32" y="70"/>
                    </a:cxn>
                    <a:cxn ang="0">
                      <a:pos x="38" y="72"/>
                    </a:cxn>
                    <a:cxn ang="0">
                      <a:pos x="40" y="68"/>
                    </a:cxn>
                    <a:cxn ang="0">
                      <a:pos x="42" y="64"/>
                    </a:cxn>
                    <a:cxn ang="0">
                      <a:pos x="46" y="62"/>
                    </a:cxn>
                    <a:cxn ang="0">
                      <a:pos x="52" y="64"/>
                    </a:cxn>
                    <a:cxn ang="0">
                      <a:pos x="74" y="74"/>
                    </a:cxn>
                    <a:cxn ang="0">
                      <a:pos x="86" y="78"/>
                    </a:cxn>
                    <a:cxn ang="0">
                      <a:pos x="90" y="74"/>
                    </a:cxn>
                    <a:cxn ang="0">
                      <a:pos x="90" y="68"/>
                    </a:cxn>
                  </a:cxnLst>
                  <a:rect l="0" t="0" r="r" b="b"/>
                  <a:pathLst>
                    <a:path w="90" h="78">
                      <a:moveTo>
                        <a:pt x="90" y="68"/>
                      </a:moveTo>
                      <a:lnTo>
                        <a:pt x="90" y="68"/>
                      </a:lnTo>
                      <a:lnTo>
                        <a:pt x="90" y="68"/>
                      </a:lnTo>
                      <a:lnTo>
                        <a:pt x="90" y="68"/>
                      </a:lnTo>
                      <a:lnTo>
                        <a:pt x="86" y="64"/>
                      </a:lnTo>
                      <a:lnTo>
                        <a:pt x="84" y="58"/>
                      </a:lnTo>
                      <a:lnTo>
                        <a:pt x="84" y="58"/>
                      </a:lnTo>
                      <a:lnTo>
                        <a:pt x="84" y="52"/>
                      </a:lnTo>
                      <a:lnTo>
                        <a:pt x="82" y="46"/>
                      </a:lnTo>
                      <a:lnTo>
                        <a:pt x="82" y="46"/>
                      </a:lnTo>
                      <a:lnTo>
                        <a:pt x="80" y="44"/>
                      </a:lnTo>
                      <a:lnTo>
                        <a:pt x="76" y="44"/>
                      </a:lnTo>
                      <a:lnTo>
                        <a:pt x="74" y="46"/>
                      </a:lnTo>
                      <a:lnTo>
                        <a:pt x="70" y="44"/>
                      </a:lnTo>
                      <a:lnTo>
                        <a:pt x="70" y="44"/>
                      </a:lnTo>
                      <a:lnTo>
                        <a:pt x="66" y="42"/>
                      </a:lnTo>
                      <a:lnTo>
                        <a:pt x="64" y="36"/>
                      </a:lnTo>
                      <a:lnTo>
                        <a:pt x="64" y="36"/>
                      </a:lnTo>
                      <a:lnTo>
                        <a:pt x="58" y="22"/>
                      </a:lnTo>
                      <a:lnTo>
                        <a:pt x="58" y="22"/>
                      </a:lnTo>
                      <a:lnTo>
                        <a:pt x="54" y="16"/>
                      </a:lnTo>
                      <a:lnTo>
                        <a:pt x="54" y="10"/>
                      </a:lnTo>
                      <a:lnTo>
                        <a:pt x="54" y="10"/>
                      </a:lnTo>
                      <a:lnTo>
                        <a:pt x="54" y="8"/>
                      </a:lnTo>
                      <a:lnTo>
                        <a:pt x="54" y="4"/>
                      </a:lnTo>
                      <a:lnTo>
                        <a:pt x="48" y="0"/>
                      </a:lnTo>
                      <a:lnTo>
                        <a:pt x="42" y="0"/>
                      </a:lnTo>
                      <a:lnTo>
                        <a:pt x="40" y="0"/>
                      </a:lnTo>
                      <a:lnTo>
                        <a:pt x="36" y="4"/>
                      </a:lnTo>
                      <a:lnTo>
                        <a:pt x="36" y="4"/>
                      </a:lnTo>
                      <a:lnTo>
                        <a:pt x="30" y="12"/>
                      </a:lnTo>
                      <a:lnTo>
                        <a:pt x="24" y="18"/>
                      </a:lnTo>
                      <a:lnTo>
                        <a:pt x="24" y="18"/>
                      </a:lnTo>
                      <a:lnTo>
                        <a:pt x="20" y="20"/>
                      </a:lnTo>
                      <a:lnTo>
                        <a:pt x="12" y="20"/>
                      </a:lnTo>
                      <a:lnTo>
                        <a:pt x="4" y="20"/>
                      </a:lnTo>
                      <a:lnTo>
                        <a:pt x="0" y="22"/>
                      </a:lnTo>
                      <a:lnTo>
                        <a:pt x="0" y="22"/>
                      </a:lnTo>
                      <a:lnTo>
                        <a:pt x="0" y="28"/>
                      </a:lnTo>
                      <a:lnTo>
                        <a:pt x="2" y="34"/>
                      </a:lnTo>
                      <a:lnTo>
                        <a:pt x="10" y="46"/>
                      </a:lnTo>
                      <a:lnTo>
                        <a:pt x="10" y="46"/>
                      </a:lnTo>
                      <a:lnTo>
                        <a:pt x="18" y="58"/>
                      </a:lnTo>
                      <a:lnTo>
                        <a:pt x="24" y="64"/>
                      </a:lnTo>
                      <a:lnTo>
                        <a:pt x="32" y="70"/>
                      </a:lnTo>
                      <a:lnTo>
                        <a:pt x="32" y="70"/>
                      </a:lnTo>
                      <a:lnTo>
                        <a:pt x="34" y="72"/>
                      </a:lnTo>
                      <a:lnTo>
                        <a:pt x="38" y="72"/>
                      </a:lnTo>
                      <a:lnTo>
                        <a:pt x="38" y="72"/>
                      </a:lnTo>
                      <a:lnTo>
                        <a:pt x="40" y="68"/>
                      </a:lnTo>
                      <a:lnTo>
                        <a:pt x="40" y="66"/>
                      </a:lnTo>
                      <a:lnTo>
                        <a:pt x="42" y="64"/>
                      </a:lnTo>
                      <a:lnTo>
                        <a:pt x="42" y="64"/>
                      </a:lnTo>
                      <a:lnTo>
                        <a:pt x="46" y="62"/>
                      </a:lnTo>
                      <a:lnTo>
                        <a:pt x="52" y="64"/>
                      </a:lnTo>
                      <a:lnTo>
                        <a:pt x="52" y="64"/>
                      </a:lnTo>
                      <a:lnTo>
                        <a:pt x="74" y="74"/>
                      </a:lnTo>
                      <a:lnTo>
                        <a:pt x="74" y="74"/>
                      </a:lnTo>
                      <a:lnTo>
                        <a:pt x="78" y="76"/>
                      </a:lnTo>
                      <a:lnTo>
                        <a:pt x="86" y="78"/>
                      </a:lnTo>
                      <a:lnTo>
                        <a:pt x="86" y="78"/>
                      </a:lnTo>
                      <a:lnTo>
                        <a:pt x="90" y="74"/>
                      </a:lnTo>
                      <a:lnTo>
                        <a:pt x="90" y="72"/>
                      </a:lnTo>
                      <a:lnTo>
                        <a:pt x="90" y="68"/>
                      </a:lnTo>
                      <a:lnTo>
                        <a:pt x="90" y="68"/>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grpSp>
          <p:sp>
            <p:nvSpPr>
              <p:cNvPr id="106" name="Freeform 59">
                <a:extLst>
                  <a:ext uri="{FF2B5EF4-FFF2-40B4-BE49-F238E27FC236}">
                    <a16:creationId xmlns:a16="http://schemas.microsoft.com/office/drawing/2014/main" id="{ECBB7FF0-A4B8-D741-A750-7E6EFB8DA21F}"/>
                  </a:ext>
                </a:extLst>
              </p:cNvPr>
              <p:cNvSpPr>
                <a:spLocks/>
              </p:cNvSpPr>
              <p:nvPr>
                <p:custDataLst>
                  <p:tags r:id="rId140"/>
                </p:custDataLst>
              </p:nvPr>
            </p:nvSpPr>
            <p:spPr bwMode="auto">
              <a:xfrm>
                <a:off x="2614757" y="5428148"/>
                <a:ext cx="75594" cy="78114"/>
              </a:xfrm>
              <a:custGeom>
                <a:avLst/>
                <a:gdLst/>
                <a:ahLst/>
                <a:cxnLst>
                  <a:cxn ang="0">
                    <a:pos x="12" y="26"/>
                  </a:cxn>
                  <a:cxn ang="0">
                    <a:pos x="18" y="28"/>
                  </a:cxn>
                  <a:cxn ang="0">
                    <a:pos x="22" y="32"/>
                  </a:cxn>
                  <a:cxn ang="0">
                    <a:pos x="24" y="38"/>
                  </a:cxn>
                  <a:cxn ang="0">
                    <a:pos x="28" y="50"/>
                  </a:cxn>
                  <a:cxn ang="0">
                    <a:pos x="32" y="52"/>
                  </a:cxn>
                  <a:cxn ang="0">
                    <a:pos x="34" y="54"/>
                  </a:cxn>
                  <a:cxn ang="0">
                    <a:pos x="34" y="58"/>
                  </a:cxn>
                  <a:cxn ang="0">
                    <a:pos x="36" y="60"/>
                  </a:cxn>
                  <a:cxn ang="0">
                    <a:pos x="38" y="60"/>
                  </a:cxn>
                  <a:cxn ang="0">
                    <a:pos x="46" y="54"/>
                  </a:cxn>
                  <a:cxn ang="0">
                    <a:pos x="54" y="62"/>
                  </a:cxn>
                  <a:cxn ang="0">
                    <a:pos x="58" y="58"/>
                  </a:cxn>
                  <a:cxn ang="0">
                    <a:pos x="60" y="52"/>
                  </a:cxn>
                  <a:cxn ang="0">
                    <a:pos x="56" y="48"/>
                  </a:cxn>
                  <a:cxn ang="0">
                    <a:pos x="50" y="48"/>
                  </a:cxn>
                  <a:cxn ang="0">
                    <a:pos x="46" y="46"/>
                  </a:cxn>
                  <a:cxn ang="0">
                    <a:pos x="46" y="40"/>
                  </a:cxn>
                  <a:cxn ang="0">
                    <a:pos x="42" y="34"/>
                  </a:cxn>
                  <a:cxn ang="0">
                    <a:pos x="40" y="28"/>
                  </a:cxn>
                  <a:cxn ang="0">
                    <a:pos x="38" y="22"/>
                  </a:cxn>
                  <a:cxn ang="0">
                    <a:pos x="36" y="18"/>
                  </a:cxn>
                  <a:cxn ang="0">
                    <a:pos x="30" y="16"/>
                  </a:cxn>
                  <a:cxn ang="0">
                    <a:pos x="22" y="18"/>
                  </a:cxn>
                  <a:cxn ang="0">
                    <a:pos x="16" y="10"/>
                  </a:cxn>
                  <a:cxn ang="0">
                    <a:pos x="12" y="6"/>
                  </a:cxn>
                  <a:cxn ang="0">
                    <a:pos x="10" y="0"/>
                  </a:cxn>
                  <a:cxn ang="0">
                    <a:pos x="8" y="2"/>
                  </a:cxn>
                  <a:cxn ang="0">
                    <a:pos x="6" y="4"/>
                  </a:cxn>
                  <a:cxn ang="0">
                    <a:pos x="2" y="8"/>
                  </a:cxn>
                  <a:cxn ang="0">
                    <a:pos x="0" y="12"/>
                  </a:cxn>
                  <a:cxn ang="0">
                    <a:pos x="0" y="22"/>
                  </a:cxn>
                  <a:cxn ang="0">
                    <a:pos x="4" y="28"/>
                  </a:cxn>
                  <a:cxn ang="0">
                    <a:pos x="12" y="26"/>
                  </a:cxn>
                </a:cxnLst>
                <a:rect l="0" t="0" r="r" b="b"/>
                <a:pathLst>
                  <a:path w="60" h="62">
                    <a:moveTo>
                      <a:pt x="12" y="26"/>
                    </a:moveTo>
                    <a:lnTo>
                      <a:pt x="12" y="26"/>
                    </a:lnTo>
                    <a:lnTo>
                      <a:pt x="14" y="26"/>
                    </a:lnTo>
                    <a:lnTo>
                      <a:pt x="18" y="28"/>
                    </a:lnTo>
                    <a:lnTo>
                      <a:pt x="22" y="32"/>
                    </a:lnTo>
                    <a:lnTo>
                      <a:pt x="22" y="32"/>
                    </a:lnTo>
                    <a:lnTo>
                      <a:pt x="24" y="38"/>
                    </a:lnTo>
                    <a:lnTo>
                      <a:pt x="24" y="38"/>
                    </a:lnTo>
                    <a:lnTo>
                      <a:pt x="28" y="50"/>
                    </a:lnTo>
                    <a:lnTo>
                      <a:pt x="28" y="50"/>
                    </a:lnTo>
                    <a:lnTo>
                      <a:pt x="32" y="52"/>
                    </a:lnTo>
                    <a:lnTo>
                      <a:pt x="32" y="52"/>
                    </a:lnTo>
                    <a:lnTo>
                      <a:pt x="34" y="54"/>
                    </a:lnTo>
                    <a:lnTo>
                      <a:pt x="34" y="54"/>
                    </a:lnTo>
                    <a:lnTo>
                      <a:pt x="34" y="54"/>
                    </a:lnTo>
                    <a:lnTo>
                      <a:pt x="34" y="58"/>
                    </a:lnTo>
                    <a:lnTo>
                      <a:pt x="34" y="58"/>
                    </a:lnTo>
                    <a:lnTo>
                      <a:pt x="36" y="60"/>
                    </a:lnTo>
                    <a:lnTo>
                      <a:pt x="38" y="60"/>
                    </a:lnTo>
                    <a:lnTo>
                      <a:pt x="38" y="60"/>
                    </a:lnTo>
                    <a:lnTo>
                      <a:pt x="46" y="54"/>
                    </a:lnTo>
                    <a:lnTo>
                      <a:pt x="46" y="54"/>
                    </a:lnTo>
                    <a:lnTo>
                      <a:pt x="54" y="62"/>
                    </a:lnTo>
                    <a:lnTo>
                      <a:pt x="54" y="62"/>
                    </a:lnTo>
                    <a:lnTo>
                      <a:pt x="58" y="58"/>
                    </a:lnTo>
                    <a:lnTo>
                      <a:pt x="58" y="58"/>
                    </a:lnTo>
                    <a:lnTo>
                      <a:pt x="60" y="56"/>
                    </a:lnTo>
                    <a:lnTo>
                      <a:pt x="60" y="52"/>
                    </a:lnTo>
                    <a:lnTo>
                      <a:pt x="60" y="52"/>
                    </a:lnTo>
                    <a:lnTo>
                      <a:pt x="56" y="48"/>
                    </a:lnTo>
                    <a:lnTo>
                      <a:pt x="54" y="48"/>
                    </a:lnTo>
                    <a:lnTo>
                      <a:pt x="50" y="48"/>
                    </a:lnTo>
                    <a:lnTo>
                      <a:pt x="46" y="46"/>
                    </a:lnTo>
                    <a:lnTo>
                      <a:pt x="46" y="46"/>
                    </a:lnTo>
                    <a:lnTo>
                      <a:pt x="46" y="44"/>
                    </a:lnTo>
                    <a:lnTo>
                      <a:pt x="46" y="40"/>
                    </a:lnTo>
                    <a:lnTo>
                      <a:pt x="46" y="40"/>
                    </a:lnTo>
                    <a:lnTo>
                      <a:pt x="42" y="34"/>
                    </a:lnTo>
                    <a:lnTo>
                      <a:pt x="40" y="32"/>
                    </a:lnTo>
                    <a:lnTo>
                      <a:pt x="40" y="28"/>
                    </a:lnTo>
                    <a:lnTo>
                      <a:pt x="40" y="28"/>
                    </a:lnTo>
                    <a:lnTo>
                      <a:pt x="38" y="22"/>
                    </a:lnTo>
                    <a:lnTo>
                      <a:pt x="36" y="18"/>
                    </a:lnTo>
                    <a:lnTo>
                      <a:pt x="36" y="18"/>
                    </a:lnTo>
                    <a:lnTo>
                      <a:pt x="34" y="16"/>
                    </a:lnTo>
                    <a:lnTo>
                      <a:pt x="30" y="16"/>
                    </a:lnTo>
                    <a:lnTo>
                      <a:pt x="22" y="18"/>
                    </a:lnTo>
                    <a:lnTo>
                      <a:pt x="22" y="18"/>
                    </a:lnTo>
                    <a:lnTo>
                      <a:pt x="20" y="14"/>
                    </a:lnTo>
                    <a:lnTo>
                      <a:pt x="16" y="10"/>
                    </a:lnTo>
                    <a:lnTo>
                      <a:pt x="16" y="10"/>
                    </a:lnTo>
                    <a:lnTo>
                      <a:pt x="12" y="6"/>
                    </a:lnTo>
                    <a:lnTo>
                      <a:pt x="10" y="0"/>
                    </a:lnTo>
                    <a:lnTo>
                      <a:pt x="10" y="0"/>
                    </a:lnTo>
                    <a:lnTo>
                      <a:pt x="8" y="2"/>
                    </a:lnTo>
                    <a:lnTo>
                      <a:pt x="8" y="2"/>
                    </a:lnTo>
                    <a:lnTo>
                      <a:pt x="6" y="4"/>
                    </a:lnTo>
                    <a:lnTo>
                      <a:pt x="6" y="4"/>
                    </a:lnTo>
                    <a:lnTo>
                      <a:pt x="2" y="8"/>
                    </a:lnTo>
                    <a:lnTo>
                      <a:pt x="2" y="8"/>
                    </a:lnTo>
                    <a:lnTo>
                      <a:pt x="0" y="12"/>
                    </a:lnTo>
                    <a:lnTo>
                      <a:pt x="0" y="12"/>
                    </a:lnTo>
                    <a:lnTo>
                      <a:pt x="0" y="22"/>
                    </a:lnTo>
                    <a:lnTo>
                      <a:pt x="0" y="22"/>
                    </a:lnTo>
                    <a:lnTo>
                      <a:pt x="4" y="28"/>
                    </a:lnTo>
                    <a:lnTo>
                      <a:pt x="4" y="28"/>
                    </a:lnTo>
                    <a:lnTo>
                      <a:pt x="8" y="28"/>
                    </a:lnTo>
                    <a:lnTo>
                      <a:pt x="12" y="26"/>
                    </a:lnTo>
                    <a:lnTo>
                      <a:pt x="12" y="26"/>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07" name="Freeform 60">
                <a:extLst>
                  <a:ext uri="{FF2B5EF4-FFF2-40B4-BE49-F238E27FC236}">
                    <a16:creationId xmlns:a16="http://schemas.microsoft.com/office/drawing/2014/main" id="{712DB414-75FC-3347-B6C8-5FA9D28ADB79}"/>
                  </a:ext>
                </a:extLst>
              </p:cNvPr>
              <p:cNvSpPr>
                <a:spLocks noEditPoints="1"/>
              </p:cNvSpPr>
              <p:nvPr>
                <p:custDataLst>
                  <p:tags r:id="rId141"/>
                </p:custDataLst>
              </p:nvPr>
            </p:nvSpPr>
            <p:spPr bwMode="auto">
              <a:xfrm>
                <a:off x="3362412" y="5103698"/>
                <a:ext cx="1259905" cy="1106196"/>
              </a:xfrm>
              <a:custGeom>
                <a:avLst/>
                <a:gdLst/>
                <a:ahLst/>
                <a:cxnLst>
                  <a:cxn ang="0">
                    <a:pos x="910" y="748"/>
                  </a:cxn>
                  <a:cxn ang="0">
                    <a:pos x="812" y="626"/>
                  </a:cxn>
                  <a:cxn ang="0">
                    <a:pos x="774" y="668"/>
                  </a:cxn>
                  <a:cxn ang="0">
                    <a:pos x="730" y="628"/>
                  </a:cxn>
                  <a:cxn ang="0">
                    <a:pos x="690" y="618"/>
                  </a:cxn>
                  <a:cxn ang="0">
                    <a:pos x="672" y="406"/>
                  </a:cxn>
                  <a:cxn ang="0">
                    <a:pos x="642" y="94"/>
                  </a:cxn>
                  <a:cxn ang="0">
                    <a:pos x="522" y="62"/>
                  </a:cxn>
                  <a:cxn ang="0">
                    <a:pos x="472" y="28"/>
                  </a:cxn>
                  <a:cxn ang="0">
                    <a:pos x="424" y="0"/>
                  </a:cxn>
                  <a:cxn ang="0">
                    <a:pos x="370" y="6"/>
                  </a:cxn>
                  <a:cxn ang="0">
                    <a:pos x="296" y="44"/>
                  </a:cxn>
                  <a:cxn ang="0">
                    <a:pos x="224" y="68"/>
                  </a:cxn>
                  <a:cxn ang="0">
                    <a:pos x="202" y="90"/>
                  </a:cxn>
                  <a:cxn ang="0">
                    <a:pos x="228" y="174"/>
                  </a:cxn>
                  <a:cxn ang="0">
                    <a:pos x="250" y="244"/>
                  </a:cxn>
                  <a:cxn ang="0">
                    <a:pos x="214" y="218"/>
                  </a:cxn>
                  <a:cxn ang="0">
                    <a:pos x="178" y="210"/>
                  </a:cxn>
                  <a:cxn ang="0">
                    <a:pos x="154" y="212"/>
                  </a:cxn>
                  <a:cxn ang="0">
                    <a:pos x="116" y="228"/>
                  </a:cxn>
                  <a:cxn ang="0">
                    <a:pos x="130" y="288"/>
                  </a:cxn>
                  <a:cxn ang="0">
                    <a:pos x="216" y="338"/>
                  </a:cxn>
                  <a:cxn ang="0">
                    <a:pos x="218" y="384"/>
                  </a:cxn>
                  <a:cxn ang="0">
                    <a:pos x="152" y="392"/>
                  </a:cxn>
                  <a:cxn ang="0">
                    <a:pos x="96" y="424"/>
                  </a:cxn>
                  <a:cxn ang="0">
                    <a:pos x="90" y="488"/>
                  </a:cxn>
                  <a:cxn ang="0">
                    <a:pos x="86" y="512"/>
                  </a:cxn>
                  <a:cxn ang="0">
                    <a:pos x="106" y="556"/>
                  </a:cxn>
                  <a:cxn ang="0">
                    <a:pos x="130" y="574"/>
                  </a:cxn>
                  <a:cxn ang="0">
                    <a:pos x="150" y="592"/>
                  </a:cxn>
                  <a:cxn ang="0">
                    <a:pos x="130" y="640"/>
                  </a:cxn>
                  <a:cxn ang="0">
                    <a:pos x="178" y="636"/>
                  </a:cxn>
                  <a:cxn ang="0">
                    <a:pos x="222" y="664"/>
                  </a:cxn>
                  <a:cxn ang="0">
                    <a:pos x="254" y="672"/>
                  </a:cxn>
                  <a:cxn ang="0">
                    <a:pos x="164" y="770"/>
                  </a:cxn>
                  <a:cxn ang="0">
                    <a:pos x="66" y="812"/>
                  </a:cxn>
                  <a:cxn ang="0">
                    <a:pos x="8" y="848"/>
                  </a:cxn>
                  <a:cxn ang="0">
                    <a:pos x="56" y="830"/>
                  </a:cxn>
                  <a:cxn ang="0">
                    <a:pos x="124" y="834"/>
                  </a:cxn>
                  <a:cxn ang="0">
                    <a:pos x="152" y="808"/>
                  </a:cxn>
                  <a:cxn ang="0">
                    <a:pos x="184" y="808"/>
                  </a:cxn>
                  <a:cxn ang="0">
                    <a:pos x="208" y="784"/>
                  </a:cxn>
                  <a:cxn ang="0">
                    <a:pos x="250" y="764"/>
                  </a:cxn>
                  <a:cxn ang="0">
                    <a:pos x="350" y="684"/>
                  </a:cxn>
                  <a:cxn ang="0">
                    <a:pos x="340" y="660"/>
                  </a:cxn>
                  <a:cxn ang="0">
                    <a:pos x="356" y="640"/>
                  </a:cxn>
                  <a:cxn ang="0">
                    <a:pos x="430" y="554"/>
                  </a:cxn>
                  <a:cxn ang="0">
                    <a:pos x="426" y="576"/>
                  </a:cxn>
                  <a:cxn ang="0">
                    <a:pos x="402" y="624"/>
                  </a:cxn>
                  <a:cxn ang="0">
                    <a:pos x="420" y="634"/>
                  </a:cxn>
                  <a:cxn ang="0">
                    <a:pos x="406" y="662"/>
                  </a:cxn>
                  <a:cxn ang="0">
                    <a:pos x="460" y="622"/>
                  </a:cxn>
                  <a:cxn ang="0">
                    <a:pos x="504" y="580"/>
                  </a:cxn>
                  <a:cxn ang="0">
                    <a:pos x="554" y="612"/>
                  </a:cxn>
                  <a:cxn ang="0">
                    <a:pos x="680" y="640"/>
                  </a:cxn>
                  <a:cxn ang="0">
                    <a:pos x="786" y="708"/>
                  </a:cxn>
                  <a:cxn ang="0">
                    <a:pos x="824" y="756"/>
                  </a:cxn>
                  <a:cxn ang="0">
                    <a:pos x="866" y="806"/>
                  </a:cxn>
                  <a:cxn ang="0">
                    <a:pos x="912" y="868"/>
                  </a:cxn>
                  <a:cxn ang="0">
                    <a:pos x="952" y="862"/>
                  </a:cxn>
                  <a:cxn ang="0">
                    <a:pos x="998" y="836"/>
                  </a:cxn>
                  <a:cxn ang="0">
                    <a:pos x="392" y="16"/>
                  </a:cxn>
                </a:cxnLst>
                <a:rect l="0" t="0" r="r" b="b"/>
                <a:pathLst>
                  <a:path w="1000" h="878">
                    <a:moveTo>
                      <a:pt x="968" y="786"/>
                    </a:moveTo>
                    <a:lnTo>
                      <a:pt x="968" y="786"/>
                    </a:lnTo>
                    <a:lnTo>
                      <a:pt x="954" y="782"/>
                    </a:lnTo>
                    <a:lnTo>
                      <a:pt x="948" y="780"/>
                    </a:lnTo>
                    <a:lnTo>
                      <a:pt x="940" y="778"/>
                    </a:lnTo>
                    <a:lnTo>
                      <a:pt x="930" y="772"/>
                    </a:lnTo>
                    <a:lnTo>
                      <a:pt x="930" y="772"/>
                    </a:lnTo>
                    <a:lnTo>
                      <a:pt x="922" y="768"/>
                    </a:lnTo>
                    <a:lnTo>
                      <a:pt x="918" y="762"/>
                    </a:lnTo>
                    <a:lnTo>
                      <a:pt x="910" y="748"/>
                    </a:lnTo>
                    <a:lnTo>
                      <a:pt x="902" y="730"/>
                    </a:lnTo>
                    <a:lnTo>
                      <a:pt x="896" y="722"/>
                    </a:lnTo>
                    <a:lnTo>
                      <a:pt x="888" y="712"/>
                    </a:lnTo>
                    <a:lnTo>
                      <a:pt x="888" y="712"/>
                    </a:lnTo>
                    <a:lnTo>
                      <a:pt x="870" y="690"/>
                    </a:lnTo>
                    <a:lnTo>
                      <a:pt x="852" y="670"/>
                    </a:lnTo>
                    <a:lnTo>
                      <a:pt x="834" y="652"/>
                    </a:lnTo>
                    <a:lnTo>
                      <a:pt x="816" y="630"/>
                    </a:lnTo>
                    <a:lnTo>
                      <a:pt x="816" y="630"/>
                    </a:lnTo>
                    <a:lnTo>
                      <a:pt x="812" y="626"/>
                    </a:lnTo>
                    <a:lnTo>
                      <a:pt x="808" y="626"/>
                    </a:lnTo>
                    <a:lnTo>
                      <a:pt x="806" y="628"/>
                    </a:lnTo>
                    <a:lnTo>
                      <a:pt x="804" y="630"/>
                    </a:lnTo>
                    <a:lnTo>
                      <a:pt x="800" y="638"/>
                    </a:lnTo>
                    <a:lnTo>
                      <a:pt x="800" y="642"/>
                    </a:lnTo>
                    <a:lnTo>
                      <a:pt x="800" y="642"/>
                    </a:lnTo>
                    <a:lnTo>
                      <a:pt x="792" y="650"/>
                    </a:lnTo>
                    <a:lnTo>
                      <a:pt x="784" y="660"/>
                    </a:lnTo>
                    <a:lnTo>
                      <a:pt x="774" y="668"/>
                    </a:lnTo>
                    <a:lnTo>
                      <a:pt x="774" y="668"/>
                    </a:lnTo>
                    <a:lnTo>
                      <a:pt x="768" y="672"/>
                    </a:lnTo>
                    <a:lnTo>
                      <a:pt x="764" y="672"/>
                    </a:lnTo>
                    <a:lnTo>
                      <a:pt x="762" y="670"/>
                    </a:lnTo>
                    <a:lnTo>
                      <a:pt x="762" y="668"/>
                    </a:lnTo>
                    <a:lnTo>
                      <a:pt x="762" y="668"/>
                    </a:lnTo>
                    <a:lnTo>
                      <a:pt x="752" y="658"/>
                    </a:lnTo>
                    <a:lnTo>
                      <a:pt x="742" y="648"/>
                    </a:lnTo>
                    <a:lnTo>
                      <a:pt x="742" y="648"/>
                    </a:lnTo>
                    <a:lnTo>
                      <a:pt x="734" y="638"/>
                    </a:lnTo>
                    <a:lnTo>
                      <a:pt x="730" y="628"/>
                    </a:lnTo>
                    <a:lnTo>
                      <a:pt x="718" y="610"/>
                    </a:lnTo>
                    <a:lnTo>
                      <a:pt x="718" y="610"/>
                    </a:lnTo>
                    <a:lnTo>
                      <a:pt x="712" y="604"/>
                    </a:lnTo>
                    <a:lnTo>
                      <a:pt x="710" y="604"/>
                    </a:lnTo>
                    <a:lnTo>
                      <a:pt x="710" y="604"/>
                    </a:lnTo>
                    <a:lnTo>
                      <a:pt x="706" y="610"/>
                    </a:lnTo>
                    <a:lnTo>
                      <a:pt x="702" y="614"/>
                    </a:lnTo>
                    <a:lnTo>
                      <a:pt x="702" y="614"/>
                    </a:lnTo>
                    <a:lnTo>
                      <a:pt x="694" y="616"/>
                    </a:lnTo>
                    <a:lnTo>
                      <a:pt x="690" y="618"/>
                    </a:lnTo>
                    <a:lnTo>
                      <a:pt x="684" y="616"/>
                    </a:lnTo>
                    <a:lnTo>
                      <a:pt x="682" y="614"/>
                    </a:lnTo>
                    <a:lnTo>
                      <a:pt x="678" y="610"/>
                    </a:lnTo>
                    <a:lnTo>
                      <a:pt x="676" y="606"/>
                    </a:lnTo>
                    <a:lnTo>
                      <a:pt x="672" y="594"/>
                    </a:lnTo>
                    <a:lnTo>
                      <a:pt x="672" y="580"/>
                    </a:lnTo>
                    <a:lnTo>
                      <a:pt x="672" y="564"/>
                    </a:lnTo>
                    <a:lnTo>
                      <a:pt x="672" y="542"/>
                    </a:lnTo>
                    <a:lnTo>
                      <a:pt x="672" y="542"/>
                    </a:lnTo>
                    <a:lnTo>
                      <a:pt x="672" y="406"/>
                    </a:lnTo>
                    <a:lnTo>
                      <a:pt x="670" y="268"/>
                    </a:lnTo>
                    <a:lnTo>
                      <a:pt x="670" y="268"/>
                    </a:lnTo>
                    <a:lnTo>
                      <a:pt x="666" y="112"/>
                    </a:lnTo>
                    <a:lnTo>
                      <a:pt x="666" y="112"/>
                    </a:lnTo>
                    <a:lnTo>
                      <a:pt x="662" y="114"/>
                    </a:lnTo>
                    <a:lnTo>
                      <a:pt x="662" y="114"/>
                    </a:lnTo>
                    <a:lnTo>
                      <a:pt x="656" y="106"/>
                    </a:lnTo>
                    <a:lnTo>
                      <a:pt x="648" y="98"/>
                    </a:lnTo>
                    <a:lnTo>
                      <a:pt x="648" y="98"/>
                    </a:lnTo>
                    <a:lnTo>
                      <a:pt x="642" y="94"/>
                    </a:lnTo>
                    <a:lnTo>
                      <a:pt x="636" y="92"/>
                    </a:lnTo>
                    <a:lnTo>
                      <a:pt x="624" y="88"/>
                    </a:lnTo>
                    <a:lnTo>
                      <a:pt x="600" y="86"/>
                    </a:lnTo>
                    <a:lnTo>
                      <a:pt x="600" y="86"/>
                    </a:lnTo>
                    <a:lnTo>
                      <a:pt x="572" y="82"/>
                    </a:lnTo>
                    <a:lnTo>
                      <a:pt x="560" y="80"/>
                    </a:lnTo>
                    <a:lnTo>
                      <a:pt x="548" y="74"/>
                    </a:lnTo>
                    <a:lnTo>
                      <a:pt x="548" y="74"/>
                    </a:lnTo>
                    <a:lnTo>
                      <a:pt x="530" y="64"/>
                    </a:lnTo>
                    <a:lnTo>
                      <a:pt x="522" y="62"/>
                    </a:lnTo>
                    <a:lnTo>
                      <a:pt x="512" y="62"/>
                    </a:lnTo>
                    <a:lnTo>
                      <a:pt x="512" y="62"/>
                    </a:lnTo>
                    <a:lnTo>
                      <a:pt x="502" y="60"/>
                    </a:lnTo>
                    <a:lnTo>
                      <a:pt x="496" y="58"/>
                    </a:lnTo>
                    <a:lnTo>
                      <a:pt x="492" y="56"/>
                    </a:lnTo>
                    <a:lnTo>
                      <a:pt x="492" y="56"/>
                    </a:lnTo>
                    <a:lnTo>
                      <a:pt x="486" y="50"/>
                    </a:lnTo>
                    <a:lnTo>
                      <a:pt x="482" y="42"/>
                    </a:lnTo>
                    <a:lnTo>
                      <a:pt x="478" y="36"/>
                    </a:lnTo>
                    <a:lnTo>
                      <a:pt x="472" y="28"/>
                    </a:lnTo>
                    <a:lnTo>
                      <a:pt x="472" y="28"/>
                    </a:lnTo>
                    <a:lnTo>
                      <a:pt x="464" y="24"/>
                    </a:lnTo>
                    <a:lnTo>
                      <a:pt x="454" y="20"/>
                    </a:lnTo>
                    <a:lnTo>
                      <a:pt x="446" y="16"/>
                    </a:lnTo>
                    <a:lnTo>
                      <a:pt x="436" y="12"/>
                    </a:lnTo>
                    <a:lnTo>
                      <a:pt x="436" y="12"/>
                    </a:lnTo>
                    <a:lnTo>
                      <a:pt x="430" y="4"/>
                    </a:lnTo>
                    <a:lnTo>
                      <a:pt x="428" y="2"/>
                    </a:lnTo>
                    <a:lnTo>
                      <a:pt x="424" y="0"/>
                    </a:lnTo>
                    <a:lnTo>
                      <a:pt x="424" y="0"/>
                    </a:lnTo>
                    <a:lnTo>
                      <a:pt x="416" y="0"/>
                    </a:lnTo>
                    <a:lnTo>
                      <a:pt x="410" y="2"/>
                    </a:lnTo>
                    <a:lnTo>
                      <a:pt x="404" y="8"/>
                    </a:lnTo>
                    <a:lnTo>
                      <a:pt x="398" y="12"/>
                    </a:lnTo>
                    <a:lnTo>
                      <a:pt x="398" y="12"/>
                    </a:lnTo>
                    <a:lnTo>
                      <a:pt x="390" y="12"/>
                    </a:lnTo>
                    <a:lnTo>
                      <a:pt x="384" y="10"/>
                    </a:lnTo>
                    <a:lnTo>
                      <a:pt x="378" y="8"/>
                    </a:lnTo>
                    <a:lnTo>
                      <a:pt x="370" y="6"/>
                    </a:lnTo>
                    <a:lnTo>
                      <a:pt x="370" y="6"/>
                    </a:lnTo>
                    <a:lnTo>
                      <a:pt x="364" y="8"/>
                    </a:lnTo>
                    <a:lnTo>
                      <a:pt x="360" y="10"/>
                    </a:lnTo>
                    <a:lnTo>
                      <a:pt x="352" y="18"/>
                    </a:lnTo>
                    <a:lnTo>
                      <a:pt x="352" y="18"/>
                    </a:lnTo>
                    <a:lnTo>
                      <a:pt x="340" y="22"/>
                    </a:lnTo>
                    <a:lnTo>
                      <a:pt x="328" y="26"/>
                    </a:lnTo>
                    <a:lnTo>
                      <a:pt x="316" y="30"/>
                    </a:lnTo>
                    <a:lnTo>
                      <a:pt x="304" y="36"/>
                    </a:lnTo>
                    <a:lnTo>
                      <a:pt x="304" y="36"/>
                    </a:lnTo>
                    <a:lnTo>
                      <a:pt x="296" y="44"/>
                    </a:lnTo>
                    <a:lnTo>
                      <a:pt x="288" y="52"/>
                    </a:lnTo>
                    <a:lnTo>
                      <a:pt x="282" y="62"/>
                    </a:lnTo>
                    <a:lnTo>
                      <a:pt x="274" y="70"/>
                    </a:lnTo>
                    <a:lnTo>
                      <a:pt x="274" y="70"/>
                    </a:lnTo>
                    <a:lnTo>
                      <a:pt x="264" y="76"/>
                    </a:lnTo>
                    <a:lnTo>
                      <a:pt x="254" y="78"/>
                    </a:lnTo>
                    <a:lnTo>
                      <a:pt x="242" y="78"/>
                    </a:lnTo>
                    <a:lnTo>
                      <a:pt x="230" y="74"/>
                    </a:lnTo>
                    <a:lnTo>
                      <a:pt x="230" y="74"/>
                    </a:lnTo>
                    <a:lnTo>
                      <a:pt x="224" y="68"/>
                    </a:lnTo>
                    <a:lnTo>
                      <a:pt x="224" y="68"/>
                    </a:lnTo>
                    <a:lnTo>
                      <a:pt x="218" y="68"/>
                    </a:lnTo>
                    <a:lnTo>
                      <a:pt x="216" y="70"/>
                    </a:lnTo>
                    <a:lnTo>
                      <a:pt x="214" y="76"/>
                    </a:lnTo>
                    <a:lnTo>
                      <a:pt x="214" y="76"/>
                    </a:lnTo>
                    <a:lnTo>
                      <a:pt x="212" y="80"/>
                    </a:lnTo>
                    <a:lnTo>
                      <a:pt x="208" y="82"/>
                    </a:lnTo>
                    <a:lnTo>
                      <a:pt x="204" y="86"/>
                    </a:lnTo>
                    <a:lnTo>
                      <a:pt x="202" y="90"/>
                    </a:lnTo>
                    <a:lnTo>
                      <a:pt x="202" y="90"/>
                    </a:lnTo>
                    <a:lnTo>
                      <a:pt x="200" y="94"/>
                    </a:lnTo>
                    <a:lnTo>
                      <a:pt x="200" y="100"/>
                    </a:lnTo>
                    <a:lnTo>
                      <a:pt x="204" y="110"/>
                    </a:lnTo>
                    <a:lnTo>
                      <a:pt x="218" y="130"/>
                    </a:lnTo>
                    <a:lnTo>
                      <a:pt x="218" y="130"/>
                    </a:lnTo>
                    <a:lnTo>
                      <a:pt x="220" y="138"/>
                    </a:lnTo>
                    <a:lnTo>
                      <a:pt x="222" y="146"/>
                    </a:lnTo>
                    <a:lnTo>
                      <a:pt x="226" y="162"/>
                    </a:lnTo>
                    <a:lnTo>
                      <a:pt x="226" y="162"/>
                    </a:lnTo>
                    <a:lnTo>
                      <a:pt x="228" y="174"/>
                    </a:lnTo>
                    <a:lnTo>
                      <a:pt x="234" y="186"/>
                    </a:lnTo>
                    <a:lnTo>
                      <a:pt x="250" y="206"/>
                    </a:lnTo>
                    <a:lnTo>
                      <a:pt x="250" y="206"/>
                    </a:lnTo>
                    <a:lnTo>
                      <a:pt x="252" y="210"/>
                    </a:lnTo>
                    <a:lnTo>
                      <a:pt x="252" y="216"/>
                    </a:lnTo>
                    <a:lnTo>
                      <a:pt x="252" y="226"/>
                    </a:lnTo>
                    <a:lnTo>
                      <a:pt x="252" y="226"/>
                    </a:lnTo>
                    <a:lnTo>
                      <a:pt x="252" y="236"/>
                    </a:lnTo>
                    <a:lnTo>
                      <a:pt x="252" y="240"/>
                    </a:lnTo>
                    <a:lnTo>
                      <a:pt x="250" y="244"/>
                    </a:lnTo>
                    <a:lnTo>
                      <a:pt x="250" y="244"/>
                    </a:lnTo>
                    <a:lnTo>
                      <a:pt x="244" y="244"/>
                    </a:lnTo>
                    <a:lnTo>
                      <a:pt x="238" y="244"/>
                    </a:lnTo>
                    <a:lnTo>
                      <a:pt x="224" y="240"/>
                    </a:lnTo>
                    <a:lnTo>
                      <a:pt x="224" y="240"/>
                    </a:lnTo>
                    <a:lnTo>
                      <a:pt x="216" y="232"/>
                    </a:lnTo>
                    <a:lnTo>
                      <a:pt x="208" y="224"/>
                    </a:lnTo>
                    <a:lnTo>
                      <a:pt x="208" y="224"/>
                    </a:lnTo>
                    <a:lnTo>
                      <a:pt x="212" y="222"/>
                    </a:lnTo>
                    <a:lnTo>
                      <a:pt x="214" y="218"/>
                    </a:lnTo>
                    <a:lnTo>
                      <a:pt x="216" y="212"/>
                    </a:lnTo>
                    <a:lnTo>
                      <a:pt x="216" y="208"/>
                    </a:lnTo>
                    <a:lnTo>
                      <a:pt x="214" y="204"/>
                    </a:lnTo>
                    <a:lnTo>
                      <a:pt x="212" y="202"/>
                    </a:lnTo>
                    <a:lnTo>
                      <a:pt x="206" y="200"/>
                    </a:lnTo>
                    <a:lnTo>
                      <a:pt x="206" y="200"/>
                    </a:lnTo>
                    <a:lnTo>
                      <a:pt x="196" y="200"/>
                    </a:lnTo>
                    <a:lnTo>
                      <a:pt x="188" y="204"/>
                    </a:lnTo>
                    <a:lnTo>
                      <a:pt x="188" y="204"/>
                    </a:lnTo>
                    <a:lnTo>
                      <a:pt x="178" y="210"/>
                    </a:lnTo>
                    <a:lnTo>
                      <a:pt x="174" y="216"/>
                    </a:lnTo>
                    <a:lnTo>
                      <a:pt x="174" y="218"/>
                    </a:lnTo>
                    <a:lnTo>
                      <a:pt x="174" y="218"/>
                    </a:lnTo>
                    <a:lnTo>
                      <a:pt x="174" y="218"/>
                    </a:lnTo>
                    <a:lnTo>
                      <a:pt x="168" y="214"/>
                    </a:lnTo>
                    <a:lnTo>
                      <a:pt x="166" y="212"/>
                    </a:lnTo>
                    <a:lnTo>
                      <a:pt x="164" y="208"/>
                    </a:lnTo>
                    <a:lnTo>
                      <a:pt x="164" y="208"/>
                    </a:lnTo>
                    <a:lnTo>
                      <a:pt x="162" y="210"/>
                    </a:lnTo>
                    <a:lnTo>
                      <a:pt x="154" y="212"/>
                    </a:lnTo>
                    <a:lnTo>
                      <a:pt x="142" y="216"/>
                    </a:lnTo>
                    <a:lnTo>
                      <a:pt x="142" y="216"/>
                    </a:lnTo>
                    <a:lnTo>
                      <a:pt x="128" y="220"/>
                    </a:lnTo>
                    <a:lnTo>
                      <a:pt x="122" y="222"/>
                    </a:lnTo>
                    <a:lnTo>
                      <a:pt x="120" y="222"/>
                    </a:lnTo>
                    <a:lnTo>
                      <a:pt x="120" y="220"/>
                    </a:lnTo>
                    <a:lnTo>
                      <a:pt x="120" y="220"/>
                    </a:lnTo>
                    <a:lnTo>
                      <a:pt x="116" y="222"/>
                    </a:lnTo>
                    <a:lnTo>
                      <a:pt x="116" y="222"/>
                    </a:lnTo>
                    <a:lnTo>
                      <a:pt x="116" y="228"/>
                    </a:lnTo>
                    <a:lnTo>
                      <a:pt x="120" y="236"/>
                    </a:lnTo>
                    <a:lnTo>
                      <a:pt x="126" y="252"/>
                    </a:lnTo>
                    <a:lnTo>
                      <a:pt x="126" y="252"/>
                    </a:lnTo>
                    <a:lnTo>
                      <a:pt x="130" y="260"/>
                    </a:lnTo>
                    <a:lnTo>
                      <a:pt x="132" y="268"/>
                    </a:lnTo>
                    <a:lnTo>
                      <a:pt x="132" y="268"/>
                    </a:lnTo>
                    <a:lnTo>
                      <a:pt x="130" y="278"/>
                    </a:lnTo>
                    <a:lnTo>
                      <a:pt x="130" y="282"/>
                    </a:lnTo>
                    <a:lnTo>
                      <a:pt x="130" y="288"/>
                    </a:lnTo>
                    <a:lnTo>
                      <a:pt x="130" y="288"/>
                    </a:lnTo>
                    <a:lnTo>
                      <a:pt x="132" y="294"/>
                    </a:lnTo>
                    <a:lnTo>
                      <a:pt x="136" y="298"/>
                    </a:lnTo>
                    <a:lnTo>
                      <a:pt x="144" y="302"/>
                    </a:lnTo>
                    <a:lnTo>
                      <a:pt x="144" y="302"/>
                    </a:lnTo>
                    <a:lnTo>
                      <a:pt x="158" y="310"/>
                    </a:lnTo>
                    <a:lnTo>
                      <a:pt x="172" y="316"/>
                    </a:lnTo>
                    <a:lnTo>
                      <a:pt x="172" y="316"/>
                    </a:lnTo>
                    <a:lnTo>
                      <a:pt x="188" y="324"/>
                    </a:lnTo>
                    <a:lnTo>
                      <a:pt x="202" y="332"/>
                    </a:lnTo>
                    <a:lnTo>
                      <a:pt x="216" y="338"/>
                    </a:lnTo>
                    <a:lnTo>
                      <a:pt x="224" y="340"/>
                    </a:lnTo>
                    <a:lnTo>
                      <a:pt x="234" y="340"/>
                    </a:lnTo>
                    <a:lnTo>
                      <a:pt x="234" y="340"/>
                    </a:lnTo>
                    <a:lnTo>
                      <a:pt x="234" y="356"/>
                    </a:lnTo>
                    <a:lnTo>
                      <a:pt x="234" y="364"/>
                    </a:lnTo>
                    <a:lnTo>
                      <a:pt x="232" y="372"/>
                    </a:lnTo>
                    <a:lnTo>
                      <a:pt x="232" y="372"/>
                    </a:lnTo>
                    <a:lnTo>
                      <a:pt x="230" y="378"/>
                    </a:lnTo>
                    <a:lnTo>
                      <a:pt x="226" y="380"/>
                    </a:lnTo>
                    <a:lnTo>
                      <a:pt x="218" y="384"/>
                    </a:lnTo>
                    <a:lnTo>
                      <a:pt x="208" y="386"/>
                    </a:lnTo>
                    <a:lnTo>
                      <a:pt x="198" y="386"/>
                    </a:lnTo>
                    <a:lnTo>
                      <a:pt x="198" y="386"/>
                    </a:lnTo>
                    <a:lnTo>
                      <a:pt x="188" y="386"/>
                    </a:lnTo>
                    <a:lnTo>
                      <a:pt x="178" y="390"/>
                    </a:lnTo>
                    <a:lnTo>
                      <a:pt x="170" y="394"/>
                    </a:lnTo>
                    <a:lnTo>
                      <a:pt x="160" y="394"/>
                    </a:lnTo>
                    <a:lnTo>
                      <a:pt x="160" y="394"/>
                    </a:lnTo>
                    <a:lnTo>
                      <a:pt x="156" y="394"/>
                    </a:lnTo>
                    <a:lnTo>
                      <a:pt x="152" y="392"/>
                    </a:lnTo>
                    <a:lnTo>
                      <a:pt x="144" y="388"/>
                    </a:lnTo>
                    <a:lnTo>
                      <a:pt x="144" y="388"/>
                    </a:lnTo>
                    <a:lnTo>
                      <a:pt x="138" y="388"/>
                    </a:lnTo>
                    <a:lnTo>
                      <a:pt x="134" y="390"/>
                    </a:lnTo>
                    <a:lnTo>
                      <a:pt x="126" y="398"/>
                    </a:lnTo>
                    <a:lnTo>
                      <a:pt x="126" y="398"/>
                    </a:lnTo>
                    <a:lnTo>
                      <a:pt x="118" y="406"/>
                    </a:lnTo>
                    <a:lnTo>
                      <a:pt x="110" y="412"/>
                    </a:lnTo>
                    <a:lnTo>
                      <a:pt x="104" y="418"/>
                    </a:lnTo>
                    <a:lnTo>
                      <a:pt x="96" y="424"/>
                    </a:lnTo>
                    <a:lnTo>
                      <a:pt x="96" y="424"/>
                    </a:lnTo>
                    <a:lnTo>
                      <a:pt x="94" y="432"/>
                    </a:lnTo>
                    <a:lnTo>
                      <a:pt x="90" y="438"/>
                    </a:lnTo>
                    <a:lnTo>
                      <a:pt x="90" y="438"/>
                    </a:lnTo>
                    <a:lnTo>
                      <a:pt x="82" y="448"/>
                    </a:lnTo>
                    <a:lnTo>
                      <a:pt x="78" y="454"/>
                    </a:lnTo>
                    <a:lnTo>
                      <a:pt x="78" y="462"/>
                    </a:lnTo>
                    <a:lnTo>
                      <a:pt x="82" y="474"/>
                    </a:lnTo>
                    <a:lnTo>
                      <a:pt x="82" y="474"/>
                    </a:lnTo>
                    <a:lnTo>
                      <a:pt x="90" y="488"/>
                    </a:lnTo>
                    <a:lnTo>
                      <a:pt x="92" y="496"/>
                    </a:lnTo>
                    <a:lnTo>
                      <a:pt x="92" y="500"/>
                    </a:lnTo>
                    <a:lnTo>
                      <a:pt x="92" y="500"/>
                    </a:lnTo>
                    <a:lnTo>
                      <a:pt x="90" y="502"/>
                    </a:lnTo>
                    <a:lnTo>
                      <a:pt x="86" y="502"/>
                    </a:lnTo>
                    <a:lnTo>
                      <a:pt x="84" y="502"/>
                    </a:lnTo>
                    <a:lnTo>
                      <a:pt x="82" y="506"/>
                    </a:lnTo>
                    <a:lnTo>
                      <a:pt x="82" y="506"/>
                    </a:lnTo>
                    <a:lnTo>
                      <a:pt x="82" y="510"/>
                    </a:lnTo>
                    <a:lnTo>
                      <a:pt x="86" y="512"/>
                    </a:lnTo>
                    <a:lnTo>
                      <a:pt x="90" y="518"/>
                    </a:lnTo>
                    <a:lnTo>
                      <a:pt x="90" y="518"/>
                    </a:lnTo>
                    <a:lnTo>
                      <a:pt x="92" y="524"/>
                    </a:lnTo>
                    <a:lnTo>
                      <a:pt x="92" y="530"/>
                    </a:lnTo>
                    <a:lnTo>
                      <a:pt x="92" y="534"/>
                    </a:lnTo>
                    <a:lnTo>
                      <a:pt x="94" y="540"/>
                    </a:lnTo>
                    <a:lnTo>
                      <a:pt x="94" y="540"/>
                    </a:lnTo>
                    <a:lnTo>
                      <a:pt x="100" y="548"/>
                    </a:lnTo>
                    <a:lnTo>
                      <a:pt x="106" y="556"/>
                    </a:lnTo>
                    <a:lnTo>
                      <a:pt x="106" y="556"/>
                    </a:lnTo>
                    <a:lnTo>
                      <a:pt x="100" y="558"/>
                    </a:lnTo>
                    <a:lnTo>
                      <a:pt x="100" y="558"/>
                    </a:lnTo>
                    <a:lnTo>
                      <a:pt x="100" y="562"/>
                    </a:lnTo>
                    <a:lnTo>
                      <a:pt x="102" y="566"/>
                    </a:lnTo>
                    <a:lnTo>
                      <a:pt x="106" y="572"/>
                    </a:lnTo>
                    <a:lnTo>
                      <a:pt x="114" y="578"/>
                    </a:lnTo>
                    <a:lnTo>
                      <a:pt x="122" y="578"/>
                    </a:lnTo>
                    <a:lnTo>
                      <a:pt x="122" y="578"/>
                    </a:lnTo>
                    <a:lnTo>
                      <a:pt x="126" y="578"/>
                    </a:lnTo>
                    <a:lnTo>
                      <a:pt x="130" y="574"/>
                    </a:lnTo>
                    <a:lnTo>
                      <a:pt x="136" y="568"/>
                    </a:lnTo>
                    <a:lnTo>
                      <a:pt x="140" y="558"/>
                    </a:lnTo>
                    <a:lnTo>
                      <a:pt x="144" y="552"/>
                    </a:lnTo>
                    <a:lnTo>
                      <a:pt x="144" y="552"/>
                    </a:lnTo>
                    <a:lnTo>
                      <a:pt x="148" y="558"/>
                    </a:lnTo>
                    <a:lnTo>
                      <a:pt x="150" y="566"/>
                    </a:lnTo>
                    <a:lnTo>
                      <a:pt x="150" y="580"/>
                    </a:lnTo>
                    <a:lnTo>
                      <a:pt x="150" y="580"/>
                    </a:lnTo>
                    <a:lnTo>
                      <a:pt x="150" y="586"/>
                    </a:lnTo>
                    <a:lnTo>
                      <a:pt x="150" y="592"/>
                    </a:lnTo>
                    <a:lnTo>
                      <a:pt x="144" y="600"/>
                    </a:lnTo>
                    <a:lnTo>
                      <a:pt x="144" y="600"/>
                    </a:lnTo>
                    <a:lnTo>
                      <a:pt x="142" y="608"/>
                    </a:lnTo>
                    <a:lnTo>
                      <a:pt x="142" y="612"/>
                    </a:lnTo>
                    <a:lnTo>
                      <a:pt x="142" y="622"/>
                    </a:lnTo>
                    <a:lnTo>
                      <a:pt x="142" y="626"/>
                    </a:lnTo>
                    <a:lnTo>
                      <a:pt x="140" y="630"/>
                    </a:lnTo>
                    <a:lnTo>
                      <a:pt x="136" y="634"/>
                    </a:lnTo>
                    <a:lnTo>
                      <a:pt x="130" y="640"/>
                    </a:lnTo>
                    <a:lnTo>
                      <a:pt x="130" y="640"/>
                    </a:lnTo>
                    <a:lnTo>
                      <a:pt x="134" y="644"/>
                    </a:lnTo>
                    <a:lnTo>
                      <a:pt x="140" y="646"/>
                    </a:lnTo>
                    <a:lnTo>
                      <a:pt x="152" y="648"/>
                    </a:lnTo>
                    <a:lnTo>
                      <a:pt x="152" y="648"/>
                    </a:lnTo>
                    <a:lnTo>
                      <a:pt x="158" y="648"/>
                    </a:lnTo>
                    <a:lnTo>
                      <a:pt x="162" y="644"/>
                    </a:lnTo>
                    <a:lnTo>
                      <a:pt x="166" y="640"/>
                    </a:lnTo>
                    <a:lnTo>
                      <a:pt x="170" y="638"/>
                    </a:lnTo>
                    <a:lnTo>
                      <a:pt x="170" y="638"/>
                    </a:lnTo>
                    <a:lnTo>
                      <a:pt x="178" y="636"/>
                    </a:lnTo>
                    <a:lnTo>
                      <a:pt x="184" y="640"/>
                    </a:lnTo>
                    <a:lnTo>
                      <a:pt x="190" y="646"/>
                    </a:lnTo>
                    <a:lnTo>
                      <a:pt x="194" y="654"/>
                    </a:lnTo>
                    <a:lnTo>
                      <a:pt x="202" y="668"/>
                    </a:lnTo>
                    <a:lnTo>
                      <a:pt x="206" y="672"/>
                    </a:lnTo>
                    <a:lnTo>
                      <a:pt x="210" y="672"/>
                    </a:lnTo>
                    <a:lnTo>
                      <a:pt x="210" y="672"/>
                    </a:lnTo>
                    <a:lnTo>
                      <a:pt x="214" y="670"/>
                    </a:lnTo>
                    <a:lnTo>
                      <a:pt x="218" y="668"/>
                    </a:lnTo>
                    <a:lnTo>
                      <a:pt x="222" y="664"/>
                    </a:lnTo>
                    <a:lnTo>
                      <a:pt x="226" y="662"/>
                    </a:lnTo>
                    <a:lnTo>
                      <a:pt x="226" y="662"/>
                    </a:lnTo>
                    <a:lnTo>
                      <a:pt x="238" y="662"/>
                    </a:lnTo>
                    <a:lnTo>
                      <a:pt x="242" y="662"/>
                    </a:lnTo>
                    <a:lnTo>
                      <a:pt x="248" y="660"/>
                    </a:lnTo>
                    <a:lnTo>
                      <a:pt x="248" y="660"/>
                    </a:lnTo>
                    <a:lnTo>
                      <a:pt x="250" y="660"/>
                    </a:lnTo>
                    <a:lnTo>
                      <a:pt x="252" y="664"/>
                    </a:lnTo>
                    <a:lnTo>
                      <a:pt x="254" y="672"/>
                    </a:lnTo>
                    <a:lnTo>
                      <a:pt x="254" y="672"/>
                    </a:lnTo>
                    <a:lnTo>
                      <a:pt x="250" y="678"/>
                    </a:lnTo>
                    <a:lnTo>
                      <a:pt x="248" y="684"/>
                    </a:lnTo>
                    <a:lnTo>
                      <a:pt x="248" y="684"/>
                    </a:lnTo>
                    <a:lnTo>
                      <a:pt x="240" y="702"/>
                    </a:lnTo>
                    <a:lnTo>
                      <a:pt x="230" y="718"/>
                    </a:lnTo>
                    <a:lnTo>
                      <a:pt x="230" y="718"/>
                    </a:lnTo>
                    <a:lnTo>
                      <a:pt x="224" y="728"/>
                    </a:lnTo>
                    <a:lnTo>
                      <a:pt x="216" y="738"/>
                    </a:lnTo>
                    <a:lnTo>
                      <a:pt x="200" y="750"/>
                    </a:lnTo>
                    <a:lnTo>
                      <a:pt x="164" y="770"/>
                    </a:lnTo>
                    <a:lnTo>
                      <a:pt x="164" y="770"/>
                    </a:lnTo>
                    <a:lnTo>
                      <a:pt x="144" y="782"/>
                    </a:lnTo>
                    <a:lnTo>
                      <a:pt x="134" y="786"/>
                    </a:lnTo>
                    <a:lnTo>
                      <a:pt x="122" y="788"/>
                    </a:lnTo>
                    <a:lnTo>
                      <a:pt x="122" y="788"/>
                    </a:lnTo>
                    <a:lnTo>
                      <a:pt x="110" y="790"/>
                    </a:lnTo>
                    <a:lnTo>
                      <a:pt x="98" y="794"/>
                    </a:lnTo>
                    <a:lnTo>
                      <a:pt x="76" y="808"/>
                    </a:lnTo>
                    <a:lnTo>
                      <a:pt x="76" y="808"/>
                    </a:lnTo>
                    <a:lnTo>
                      <a:pt x="66" y="812"/>
                    </a:lnTo>
                    <a:lnTo>
                      <a:pt x="56" y="814"/>
                    </a:lnTo>
                    <a:lnTo>
                      <a:pt x="36" y="818"/>
                    </a:lnTo>
                    <a:lnTo>
                      <a:pt x="26" y="820"/>
                    </a:lnTo>
                    <a:lnTo>
                      <a:pt x="16" y="824"/>
                    </a:lnTo>
                    <a:lnTo>
                      <a:pt x="8" y="828"/>
                    </a:lnTo>
                    <a:lnTo>
                      <a:pt x="0" y="836"/>
                    </a:lnTo>
                    <a:lnTo>
                      <a:pt x="0" y="836"/>
                    </a:lnTo>
                    <a:lnTo>
                      <a:pt x="2" y="842"/>
                    </a:lnTo>
                    <a:lnTo>
                      <a:pt x="4" y="846"/>
                    </a:lnTo>
                    <a:lnTo>
                      <a:pt x="8" y="848"/>
                    </a:lnTo>
                    <a:lnTo>
                      <a:pt x="12" y="848"/>
                    </a:lnTo>
                    <a:lnTo>
                      <a:pt x="20" y="844"/>
                    </a:lnTo>
                    <a:lnTo>
                      <a:pt x="28" y="842"/>
                    </a:lnTo>
                    <a:lnTo>
                      <a:pt x="28" y="842"/>
                    </a:lnTo>
                    <a:lnTo>
                      <a:pt x="40" y="840"/>
                    </a:lnTo>
                    <a:lnTo>
                      <a:pt x="52" y="842"/>
                    </a:lnTo>
                    <a:lnTo>
                      <a:pt x="52" y="842"/>
                    </a:lnTo>
                    <a:lnTo>
                      <a:pt x="52" y="836"/>
                    </a:lnTo>
                    <a:lnTo>
                      <a:pt x="54" y="832"/>
                    </a:lnTo>
                    <a:lnTo>
                      <a:pt x="56" y="830"/>
                    </a:lnTo>
                    <a:lnTo>
                      <a:pt x="60" y="830"/>
                    </a:lnTo>
                    <a:lnTo>
                      <a:pt x="78" y="830"/>
                    </a:lnTo>
                    <a:lnTo>
                      <a:pt x="78" y="830"/>
                    </a:lnTo>
                    <a:lnTo>
                      <a:pt x="90" y="828"/>
                    </a:lnTo>
                    <a:lnTo>
                      <a:pt x="100" y="824"/>
                    </a:lnTo>
                    <a:lnTo>
                      <a:pt x="110" y="820"/>
                    </a:lnTo>
                    <a:lnTo>
                      <a:pt x="116" y="820"/>
                    </a:lnTo>
                    <a:lnTo>
                      <a:pt x="124" y="822"/>
                    </a:lnTo>
                    <a:lnTo>
                      <a:pt x="124" y="822"/>
                    </a:lnTo>
                    <a:lnTo>
                      <a:pt x="124" y="834"/>
                    </a:lnTo>
                    <a:lnTo>
                      <a:pt x="126" y="836"/>
                    </a:lnTo>
                    <a:lnTo>
                      <a:pt x="132" y="838"/>
                    </a:lnTo>
                    <a:lnTo>
                      <a:pt x="132" y="838"/>
                    </a:lnTo>
                    <a:lnTo>
                      <a:pt x="132" y="830"/>
                    </a:lnTo>
                    <a:lnTo>
                      <a:pt x="134" y="820"/>
                    </a:lnTo>
                    <a:lnTo>
                      <a:pt x="134" y="820"/>
                    </a:lnTo>
                    <a:lnTo>
                      <a:pt x="138" y="816"/>
                    </a:lnTo>
                    <a:lnTo>
                      <a:pt x="142" y="812"/>
                    </a:lnTo>
                    <a:lnTo>
                      <a:pt x="152" y="808"/>
                    </a:lnTo>
                    <a:lnTo>
                      <a:pt x="152" y="808"/>
                    </a:lnTo>
                    <a:lnTo>
                      <a:pt x="156" y="814"/>
                    </a:lnTo>
                    <a:lnTo>
                      <a:pt x="160" y="818"/>
                    </a:lnTo>
                    <a:lnTo>
                      <a:pt x="160" y="818"/>
                    </a:lnTo>
                    <a:lnTo>
                      <a:pt x="164" y="818"/>
                    </a:lnTo>
                    <a:lnTo>
                      <a:pt x="166" y="818"/>
                    </a:lnTo>
                    <a:lnTo>
                      <a:pt x="168" y="812"/>
                    </a:lnTo>
                    <a:lnTo>
                      <a:pt x="168" y="812"/>
                    </a:lnTo>
                    <a:lnTo>
                      <a:pt x="174" y="808"/>
                    </a:lnTo>
                    <a:lnTo>
                      <a:pt x="178" y="808"/>
                    </a:lnTo>
                    <a:lnTo>
                      <a:pt x="184" y="808"/>
                    </a:lnTo>
                    <a:lnTo>
                      <a:pt x="190" y="808"/>
                    </a:lnTo>
                    <a:lnTo>
                      <a:pt x="190" y="808"/>
                    </a:lnTo>
                    <a:lnTo>
                      <a:pt x="194" y="806"/>
                    </a:lnTo>
                    <a:lnTo>
                      <a:pt x="198" y="804"/>
                    </a:lnTo>
                    <a:lnTo>
                      <a:pt x="200" y="798"/>
                    </a:lnTo>
                    <a:lnTo>
                      <a:pt x="200" y="792"/>
                    </a:lnTo>
                    <a:lnTo>
                      <a:pt x="204" y="786"/>
                    </a:lnTo>
                    <a:lnTo>
                      <a:pt x="204" y="786"/>
                    </a:lnTo>
                    <a:lnTo>
                      <a:pt x="206" y="784"/>
                    </a:lnTo>
                    <a:lnTo>
                      <a:pt x="208" y="784"/>
                    </a:lnTo>
                    <a:lnTo>
                      <a:pt x="212" y="784"/>
                    </a:lnTo>
                    <a:lnTo>
                      <a:pt x="212" y="784"/>
                    </a:lnTo>
                    <a:lnTo>
                      <a:pt x="216" y="782"/>
                    </a:lnTo>
                    <a:lnTo>
                      <a:pt x="220" y="778"/>
                    </a:lnTo>
                    <a:lnTo>
                      <a:pt x="220" y="778"/>
                    </a:lnTo>
                    <a:lnTo>
                      <a:pt x="230" y="770"/>
                    </a:lnTo>
                    <a:lnTo>
                      <a:pt x="236" y="768"/>
                    </a:lnTo>
                    <a:lnTo>
                      <a:pt x="242" y="766"/>
                    </a:lnTo>
                    <a:lnTo>
                      <a:pt x="242" y="766"/>
                    </a:lnTo>
                    <a:lnTo>
                      <a:pt x="250" y="764"/>
                    </a:lnTo>
                    <a:lnTo>
                      <a:pt x="256" y="760"/>
                    </a:lnTo>
                    <a:lnTo>
                      <a:pt x="266" y="750"/>
                    </a:lnTo>
                    <a:lnTo>
                      <a:pt x="266" y="750"/>
                    </a:lnTo>
                    <a:lnTo>
                      <a:pt x="276" y="740"/>
                    </a:lnTo>
                    <a:lnTo>
                      <a:pt x="286" y="732"/>
                    </a:lnTo>
                    <a:lnTo>
                      <a:pt x="310" y="718"/>
                    </a:lnTo>
                    <a:lnTo>
                      <a:pt x="310" y="718"/>
                    </a:lnTo>
                    <a:lnTo>
                      <a:pt x="330" y="702"/>
                    </a:lnTo>
                    <a:lnTo>
                      <a:pt x="350" y="684"/>
                    </a:lnTo>
                    <a:lnTo>
                      <a:pt x="350" y="684"/>
                    </a:lnTo>
                    <a:lnTo>
                      <a:pt x="352" y="682"/>
                    </a:lnTo>
                    <a:lnTo>
                      <a:pt x="356" y="680"/>
                    </a:lnTo>
                    <a:lnTo>
                      <a:pt x="356" y="680"/>
                    </a:lnTo>
                    <a:lnTo>
                      <a:pt x="356" y="678"/>
                    </a:lnTo>
                    <a:lnTo>
                      <a:pt x="356" y="674"/>
                    </a:lnTo>
                    <a:lnTo>
                      <a:pt x="354" y="668"/>
                    </a:lnTo>
                    <a:lnTo>
                      <a:pt x="350" y="662"/>
                    </a:lnTo>
                    <a:lnTo>
                      <a:pt x="346" y="656"/>
                    </a:lnTo>
                    <a:lnTo>
                      <a:pt x="346" y="656"/>
                    </a:lnTo>
                    <a:lnTo>
                      <a:pt x="340" y="660"/>
                    </a:lnTo>
                    <a:lnTo>
                      <a:pt x="336" y="658"/>
                    </a:lnTo>
                    <a:lnTo>
                      <a:pt x="334" y="658"/>
                    </a:lnTo>
                    <a:lnTo>
                      <a:pt x="334" y="654"/>
                    </a:lnTo>
                    <a:lnTo>
                      <a:pt x="334" y="654"/>
                    </a:lnTo>
                    <a:lnTo>
                      <a:pt x="336" y="650"/>
                    </a:lnTo>
                    <a:lnTo>
                      <a:pt x="338" y="646"/>
                    </a:lnTo>
                    <a:lnTo>
                      <a:pt x="344" y="642"/>
                    </a:lnTo>
                    <a:lnTo>
                      <a:pt x="344" y="642"/>
                    </a:lnTo>
                    <a:lnTo>
                      <a:pt x="350" y="642"/>
                    </a:lnTo>
                    <a:lnTo>
                      <a:pt x="356" y="640"/>
                    </a:lnTo>
                    <a:lnTo>
                      <a:pt x="362" y="636"/>
                    </a:lnTo>
                    <a:lnTo>
                      <a:pt x="368" y="628"/>
                    </a:lnTo>
                    <a:lnTo>
                      <a:pt x="378" y="616"/>
                    </a:lnTo>
                    <a:lnTo>
                      <a:pt x="384" y="606"/>
                    </a:lnTo>
                    <a:lnTo>
                      <a:pt x="384" y="606"/>
                    </a:lnTo>
                    <a:lnTo>
                      <a:pt x="398" y="586"/>
                    </a:lnTo>
                    <a:lnTo>
                      <a:pt x="398" y="586"/>
                    </a:lnTo>
                    <a:lnTo>
                      <a:pt x="406" y="574"/>
                    </a:lnTo>
                    <a:lnTo>
                      <a:pt x="422" y="560"/>
                    </a:lnTo>
                    <a:lnTo>
                      <a:pt x="430" y="554"/>
                    </a:lnTo>
                    <a:lnTo>
                      <a:pt x="436" y="552"/>
                    </a:lnTo>
                    <a:lnTo>
                      <a:pt x="440" y="552"/>
                    </a:lnTo>
                    <a:lnTo>
                      <a:pt x="442" y="554"/>
                    </a:lnTo>
                    <a:lnTo>
                      <a:pt x="444" y="556"/>
                    </a:lnTo>
                    <a:lnTo>
                      <a:pt x="446" y="562"/>
                    </a:lnTo>
                    <a:lnTo>
                      <a:pt x="446" y="562"/>
                    </a:lnTo>
                    <a:lnTo>
                      <a:pt x="444" y="564"/>
                    </a:lnTo>
                    <a:lnTo>
                      <a:pt x="444" y="566"/>
                    </a:lnTo>
                    <a:lnTo>
                      <a:pt x="438" y="570"/>
                    </a:lnTo>
                    <a:lnTo>
                      <a:pt x="426" y="576"/>
                    </a:lnTo>
                    <a:lnTo>
                      <a:pt x="426" y="576"/>
                    </a:lnTo>
                    <a:lnTo>
                      <a:pt x="418" y="578"/>
                    </a:lnTo>
                    <a:lnTo>
                      <a:pt x="416" y="580"/>
                    </a:lnTo>
                    <a:lnTo>
                      <a:pt x="414" y="586"/>
                    </a:lnTo>
                    <a:lnTo>
                      <a:pt x="414" y="586"/>
                    </a:lnTo>
                    <a:lnTo>
                      <a:pt x="412" y="596"/>
                    </a:lnTo>
                    <a:lnTo>
                      <a:pt x="408" y="608"/>
                    </a:lnTo>
                    <a:lnTo>
                      <a:pt x="408" y="608"/>
                    </a:lnTo>
                    <a:lnTo>
                      <a:pt x="404" y="616"/>
                    </a:lnTo>
                    <a:lnTo>
                      <a:pt x="402" y="624"/>
                    </a:lnTo>
                    <a:lnTo>
                      <a:pt x="402" y="624"/>
                    </a:lnTo>
                    <a:lnTo>
                      <a:pt x="402" y="630"/>
                    </a:lnTo>
                    <a:lnTo>
                      <a:pt x="402" y="634"/>
                    </a:lnTo>
                    <a:lnTo>
                      <a:pt x="404" y="636"/>
                    </a:lnTo>
                    <a:lnTo>
                      <a:pt x="404" y="636"/>
                    </a:lnTo>
                    <a:lnTo>
                      <a:pt x="408" y="636"/>
                    </a:lnTo>
                    <a:lnTo>
                      <a:pt x="412" y="636"/>
                    </a:lnTo>
                    <a:lnTo>
                      <a:pt x="418" y="636"/>
                    </a:lnTo>
                    <a:lnTo>
                      <a:pt x="420" y="634"/>
                    </a:lnTo>
                    <a:lnTo>
                      <a:pt x="420" y="634"/>
                    </a:lnTo>
                    <a:lnTo>
                      <a:pt x="418" y="638"/>
                    </a:lnTo>
                    <a:lnTo>
                      <a:pt x="414" y="642"/>
                    </a:lnTo>
                    <a:lnTo>
                      <a:pt x="402" y="650"/>
                    </a:lnTo>
                    <a:lnTo>
                      <a:pt x="398" y="652"/>
                    </a:lnTo>
                    <a:lnTo>
                      <a:pt x="394" y="656"/>
                    </a:lnTo>
                    <a:lnTo>
                      <a:pt x="394" y="660"/>
                    </a:lnTo>
                    <a:lnTo>
                      <a:pt x="398" y="664"/>
                    </a:lnTo>
                    <a:lnTo>
                      <a:pt x="398" y="664"/>
                    </a:lnTo>
                    <a:lnTo>
                      <a:pt x="402" y="664"/>
                    </a:lnTo>
                    <a:lnTo>
                      <a:pt x="406" y="662"/>
                    </a:lnTo>
                    <a:lnTo>
                      <a:pt x="416" y="658"/>
                    </a:lnTo>
                    <a:lnTo>
                      <a:pt x="434" y="648"/>
                    </a:lnTo>
                    <a:lnTo>
                      <a:pt x="434" y="648"/>
                    </a:lnTo>
                    <a:lnTo>
                      <a:pt x="434" y="652"/>
                    </a:lnTo>
                    <a:lnTo>
                      <a:pt x="432" y="656"/>
                    </a:lnTo>
                    <a:lnTo>
                      <a:pt x="432" y="656"/>
                    </a:lnTo>
                    <a:lnTo>
                      <a:pt x="448" y="640"/>
                    </a:lnTo>
                    <a:lnTo>
                      <a:pt x="456" y="632"/>
                    </a:lnTo>
                    <a:lnTo>
                      <a:pt x="460" y="622"/>
                    </a:lnTo>
                    <a:lnTo>
                      <a:pt x="460" y="622"/>
                    </a:lnTo>
                    <a:lnTo>
                      <a:pt x="466" y="628"/>
                    </a:lnTo>
                    <a:lnTo>
                      <a:pt x="470" y="628"/>
                    </a:lnTo>
                    <a:lnTo>
                      <a:pt x="476" y="626"/>
                    </a:lnTo>
                    <a:lnTo>
                      <a:pt x="482" y="622"/>
                    </a:lnTo>
                    <a:lnTo>
                      <a:pt x="490" y="612"/>
                    </a:lnTo>
                    <a:lnTo>
                      <a:pt x="496" y="602"/>
                    </a:lnTo>
                    <a:lnTo>
                      <a:pt x="496" y="602"/>
                    </a:lnTo>
                    <a:lnTo>
                      <a:pt x="500" y="586"/>
                    </a:lnTo>
                    <a:lnTo>
                      <a:pt x="502" y="582"/>
                    </a:lnTo>
                    <a:lnTo>
                      <a:pt x="504" y="580"/>
                    </a:lnTo>
                    <a:lnTo>
                      <a:pt x="508" y="578"/>
                    </a:lnTo>
                    <a:lnTo>
                      <a:pt x="514" y="578"/>
                    </a:lnTo>
                    <a:lnTo>
                      <a:pt x="514" y="578"/>
                    </a:lnTo>
                    <a:lnTo>
                      <a:pt x="520" y="578"/>
                    </a:lnTo>
                    <a:lnTo>
                      <a:pt x="526" y="580"/>
                    </a:lnTo>
                    <a:lnTo>
                      <a:pt x="534" y="588"/>
                    </a:lnTo>
                    <a:lnTo>
                      <a:pt x="540" y="596"/>
                    </a:lnTo>
                    <a:lnTo>
                      <a:pt x="548" y="606"/>
                    </a:lnTo>
                    <a:lnTo>
                      <a:pt x="548" y="606"/>
                    </a:lnTo>
                    <a:lnTo>
                      <a:pt x="554" y="612"/>
                    </a:lnTo>
                    <a:lnTo>
                      <a:pt x="562" y="618"/>
                    </a:lnTo>
                    <a:lnTo>
                      <a:pt x="572" y="622"/>
                    </a:lnTo>
                    <a:lnTo>
                      <a:pt x="582" y="624"/>
                    </a:lnTo>
                    <a:lnTo>
                      <a:pt x="602" y="628"/>
                    </a:lnTo>
                    <a:lnTo>
                      <a:pt x="622" y="630"/>
                    </a:lnTo>
                    <a:lnTo>
                      <a:pt x="622" y="630"/>
                    </a:lnTo>
                    <a:lnTo>
                      <a:pt x="644" y="632"/>
                    </a:lnTo>
                    <a:lnTo>
                      <a:pt x="668" y="636"/>
                    </a:lnTo>
                    <a:lnTo>
                      <a:pt x="668" y="636"/>
                    </a:lnTo>
                    <a:lnTo>
                      <a:pt x="680" y="640"/>
                    </a:lnTo>
                    <a:lnTo>
                      <a:pt x="694" y="646"/>
                    </a:lnTo>
                    <a:lnTo>
                      <a:pt x="706" y="652"/>
                    </a:lnTo>
                    <a:lnTo>
                      <a:pt x="718" y="660"/>
                    </a:lnTo>
                    <a:lnTo>
                      <a:pt x="742" y="678"/>
                    </a:lnTo>
                    <a:lnTo>
                      <a:pt x="764" y="696"/>
                    </a:lnTo>
                    <a:lnTo>
                      <a:pt x="762" y="696"/>
                    </a:lnTo>
                    <a:lnTo>
                      <a:pt x="762" y="696"/>
                    </a:lnTo>
                    <a:lnTo>
                      <a:pt x="766" y="698"/>
                    </a:lnTo>
                    <a:lnTo>
                      <a:pt x="774" y="702"/>
                    </a:lnTo>
                    <a:lnTo>
                      <a:pt x="786" y="708"/>
                    </a:lnTo>
                    <a:lnTo>
                      <a:pt x="786" y="708"/>
                    </a:lnTo>
                    <a:lnTo>
                      <a:pt x="790" y="710"/>
                    </a:lnTo>
                    <a:lnTo>
                      <a:pt x="794" y="710"/>
                    </a:lnTo>
                    <a:lnTo>
                      <a:pt x="794" y="710"/>
                    </a:lnTo>
                    <a:lnTo>
                      <a:pt x="792" y="712"/>
                    </a:lnTo>
                    <a:lnTo>
                      <a:pt x="792" y="716"/>
                    </a:lnTo>
                    <a:lnTo>
                      <a:pt x="800" y="728"/>
                    </a:lnTo>
                    <a:lnTo>
                      <a:pt x="814" y="744"/>
                    </a:lnTo>
                    <a:lnTo>
                      <a:pt x="814" y="744"/>
                    </a:lnTo>
                    <a:lnTo>
                      <a:pt x="824" y="756"/>
                    </a:lnTo>
                    <a:lnTo>
                      <a:pt x="830" y="768"/>
                    </a:lnTo>
                    <a:lnTo>
                      <a:pt x="842" y="796"/>
                    </a:lnTo>
                    <a:lnTo>
                      <a:pt x="842" y="796"/>
                    </a:lnTo>
                    <a:lnTo>
                      <a:pt x="846" y="802"/>
                    </a:lnTo>
                    <a:lnTo>
                      <a:pt x="848" y="806"/>
                    </a:lnTo>
                    <a:lnTo>
                      <a:pt x="852" y="808"/>
                    </a:lnTo>
                    <a:lnTo>
                      <a:pt x="852" y="808"/>
                    </a:lnTo>
                    <a:lnTo>
                      <a:pt x="856" y="810"/>
                    </a:lnTo>
                    <a:lnTo>
                      <a:pt x="860" y="808"/>
                    </a:lnTo>
                    <a:lnTo>
                      <a:pt x="866" y="806"/>
                    </a:lnTo>
                    <a:lnTo>
                      <a:pt x="870" y="804"/>
                    </a:lnTo>
                    <a:lnTo>
                      <a:pt x="870" y="804"/>
                    </a:lnTo>
                    <a:lnTo>
                      <a:pt x="876" y="808"/>
                    </a:lnTo>
                    <a:lnTo>
                      <a:pt x="884" y="814"/>
                    </a:lnTo>
                    <a:lnTo>
                      <a:pt x="894" y="826"/>
                    </a:lnTo>
                    <a:lnTo>
                      <a:pt x="894" y="826"/>
                    </a:lnTo>
                    <a:lnTo>
                      <a:pt x="898" y="834"/>
                    </a:lnTo>
                    <a:lnTo>
                      <a:pt x="900" y="840"/>
                    </a:lnTo>
                    <a:lnTo>
                      <a:pt x="906" y="854"/>
                    </a:lnTo>
                    <a:lnTo>
                      <a:pt x="912" y="868"/>
                    </a:lnTo>
                    <a:lnTo>
                      <a:pt x="916" y="874"/>
                    </a:lnTo>
                    <a:lnTo>
                      <a:pt x="924" y="878"/>
                    </a:lnTo>
                    <a:lnTo>
                      <a:pt x="924" y="878"/>
                    </a:lnTo>
                    <a:lnTo>
                      <a:pt x="932" y="874"/>
                    </a:lnTo>
                    <a:lnTo>
                      <a:pt x="932" y="874"/>
                    </a:lnTo>
                    <a:lnTo>
                      <a:pt x="940" y="872"/>
                    </a:lnTo>
                    <a:lnTo>
                      <a:pt x="948" y="872"/>
                    </a:lnTo>
                    <a:lnTo>
                      <a:pt x="948" y="872"/>
                    </a:lnTo>
                    <a:lnTo>
                      <a:pt x="948" y="866"/>
                    </a:lnTo>
                    <a:lnTo>
                      <a:pt x="952" y="862"/>
                    </a:lnTo>
                    <a:lnTo>
                      <a:pt x="962" y="852"/>
                    </a:lnTo>
                    <a:lnTo>
                      <a:pt x="962" y="852"/>
                    </a:lnTo>
                    <a:lnTo>
                      <a:pt x="966" y="854"/>
                    </a:lnTo>
                    <a:lnTo>
                      <a:pt x="972" y="858"/>
                    </a:lnTo>
                    <a:lnTo>
                      <a:pt x="982" y="864"/>
                    </a:lnTo>
                    <a:lnTo>
                      <a:pt x="982" y="864"/>
                    </a:lnTo>
                    <a:lnTo>
                      <a:pt x="988" y="870"/>
                    </a:lnTo>
                    <a:lnTo>
                      <a:pt x="988" y="870"/>
                    </a:lnTo>
                    <a:lnTo>
                      <a:pt x="994" y="852"/>
                    </a:lnTo>
                    <a:lnTo>
                      <a:pt x="998" y="836"/>
                    </a:lnTo>
                    <a:lnTo>
                      <a:pt x="998" y="836"/>
                    </a:lnTo>
                    <a:lnTo>
                      <a:pt x="1000" y="828"/>
                    </a:lnTo>
                    <a:lnTo>
                      <a:pt x="998" y="818"/>
                    </a:lnTo>
                    <a:lnTo>
                      <a:pt x="996" y="812"/>
                    </a:lnTo>
                    <a:lnTo>
                      <a:pt x="992" y="806"/>
                    </a:lnTo>
                    <a:lnTo>
                      <a:pt x="988" y="800"/>
                    </a:lnTo>
                    <a:lnTo>
                      <a:pt x="982" y="794"/>
                    </a:lnTo>
                    <a:lnTo>
                      <a:pt x="968" y="786"/>
                    </a:lnTo>
                    <a:lnTo>
                      <a:pt x="968" y="786"/>
                    </a:lnTo>
                    <a:close/>
                    <a:moveTo>
                      <a:pt x="392" y="16"/>
                    </a:moveTo>
                    <a:lnTo>
                      <a:pt x="392" y="16"/>
                    </a:lnTo>
                    <a:lnTo>
                      <a:pt x="392" y="16"/>
                    </a:lnTo>
                    <a:lnTo>
                      <a:pt x="392" y="16"/>
                    </a:lnTo>
                    <a:lnTo>
                      <a:pt x="392" y="16"/>
                    </a:lnTo>
                    <a:lnTo>
                      <a:pt x="392" y="16"/>
                    </a:lnTo>
                    <a:close/>
                  </a:path>
                </a:pathLst>
              </a:custGeom>
              <a:solidFill>
                <a:schemeClr val="accent6">
                  <a:lumMod val="40000"/>
                  <a:lumOff val="60000"/>
                </a:schemeClr>
              </a:solidFill>
              <a:ln w="3175">
                <a:solidFill>
                  <a:schemeClr val="bg1"/>
                </a:solidFill>
              </a:ln>
              <a:effectLst/>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08" name="Freeform 61">
                <a:extLst>
                  <a:ext uri="{FF2B5EF4-FFF2-40B4-BE49-F238E27FC236}">
                    <a16:creationId xmlns:a16="http://schemas.microsoft.com/office/drawing/2014/main" id="{9645A88D-1033-B244-95F1-5F753B8DA290}"/>
                  </a:ext>
                </a:extLst>
              </p:cNvPr>
              <p:cNvSpPr>
                <a:spLocks/>
              </p:cNvSpPr>
              <p:nvPr>
                <p:custDataLst>
                  <p:tags r:id="rId142"/>
                </p:custDataLst>
              </p:nvPr>
            </p:nvSpPr>
            <p:spPr bwMode="auto">
              <a:xfrm>
                <a:off x="2032681" y="2537926"/>
                <a:ext cx="841616" cy="1652995"/>
              </a:xfrm>
              <a:custGeom>
                <a:avLst/>
                <a:gdLst/>
                <a:ahLst/>
                <a:cxnLst>
                  <a:cxn ang="0">
                    <a:pos x="612" y="1256"/>
                  </a:cxn>
                  <a:cxn ang="0">
                    <a:pos x="612" y="1238"/>
                  </a:cxn>
                  <a:cxn ang="0">
                    <a:pos x="622" y="1188"/>
                  </a:cxn>
                  <a:cxn ang="0">
                    <a:pos x="628" y="1172"/>
                  </a:cxn>
                  <a:cxn ang="0">
                    <a:pos x="646" y="1130"/>
                  </a:cxn>
                  <a:cxn ang="0">
                    <a:pos x="652" y="1104"/>
                  </a:cxn>
                  <a:cxn ang="0">
                    <a:pos x="656" y="1078"/>
                  </a:cxn>
                  <a:cxn ang="0">
                    <a:pos x="668" y="1044"/>
                  </a:cxn>
                  <a:cxn ang="0">
                    <a:pos x="402" y="124"/>
                  </a:cxn>
                  <a:cxn ang="0">
                    <a:pos x="72" y="0"/>
                  </a:cxn>
                  <a:cxn ang="0">
                    <a:pos x="68" y="56"/>
                  </a:cxn>
                  <a:cxn ang="0">
                    <a:pos x="62" y="96"/>
                  </a:cxn>
                  <a:cxn ang="0">
                    <a:pos x="54" y="108"/>
                  </a:cxn>
                  <a:cxn ang="0">
                    <a:pos x="24" y="152"/>
                  </a:cxn>
                  <a:cxn ang="0">
                    <a:pos x="6" y="182"/>
                  </a:cxn>
                  <a:cxn ang="0">
                    <a:pos x="0" y="210"/>
                  </a:cxn>
                  <a:cxn ang="0">
                    <a:pos x="4" y="228"/>
                  </a:cxn>
                  <a:cxn ang="0">
                    <a:pos x="18" y="264"/>
                  </a:cxn>
                  <a:cxn ang="0">
                    <a:pos x="20" y="284"/>
                  </a:cxn>
                  <a:cxn ang="0">
                    <a:pos x="20" y="310"/>
                  </a:cxn>
                  <a:cxn ang="0">
                    <a:pos x="18" y="362"/>
                  </a:cxn>
                  <a:cxn ang="0">
                    <a:pos x="18" y="390"/>
                  </a:cxn>
                  <a:cxn ang="0">
                    <a:pos x="28" y="510"/>
                  </a:cxn>
                  <a:cxn ang="0">
                    <a:pos x="40" y="578"/>
                  </a:cxn>
                  <a:cxn ang="0">
                    <a:pos x="54" y="612"/>
                  </a:cxn>
                  <a:cxn ang="0">
                    <a:pos x="60" y="618"/>
                  </a:cxn>
                  <a:cxn ang="0">
                    <a:pos x="62" y="628"/>
                  </a:cxn>
                  <a:cxn ang="0">
                    <a:pos x="82" y="648"/>
                  </a:cxn>
                  <a:cxn ang="0">
                    <a:pos x="86" y="654"/>
                  </a:cxn>
                  <a:cxn ang="0">
                    <a:pos x="94" y="678"/>
                  </a:cxn>
                  <a:cxn ang="0">
                    <a:pos x="94" y="718"/>
                  </a:cxn>
                  <a:cxn ang="0">
                    <a:pos x="92" y="760"/>
                  </a:cxn>
                  <a:cxn ang="0">
                    <a:pos x="96" y="790"/>
                  </a:cxn>
                  <a:cxn ang="0">
                    <a:pos x="100" y="798"/>
                  </a:cxn>
                  <a:cxn ang="0">
                    <a:pos x="122" y="856"/>
                  </a:cxn>
                  <a:cxn ang="0">
                    <a:pos x="136" y="916"/>
                  </a:cxn>
                  <a:cxn ang="0">
                    <a:pos x="142" y="942"/>
                  </a:cxn>
                  <a:cxn ang="0">
                    <a:pos x="152" y="964"/>
                  </a:cxn>
                  <a:cxn ang="0">
                    <a:pos x="168" y="982"/>
                  </a:cxn>
                  <a:cxn ang="0">
                    <a:pos x="190" y="996"/>
                  </a:cxn>
                  <a:cxn ang="0">
                    <a:pos x="220" y="1014"/>
                  </a:cxn>
                  <a:cxn ang="0">
                    <a:pos x="282" y="1060"/>
                  </a:cxn>
                  <a:cxn ang="0">
                    <a:pos x="340" y="1116"/>
                  </a:cxn>
                  <a:cxn ang="0">
                    <a:pos x="374" y="1162"/>
                  </a:cxn>
                  <a:cxn ang="0">
                    <a:pos x="390" y="1194"/>
                  </a:cxn>
                  <a:cxn ang="0">
                    <a:pos x="396" y="1210"/>
                  </a:cxn>
                  <a:cxn ang="0">
                    <a:pos x="404" y="1248"/>
                  </a:cxn>
                  <a:cxn ang="0">
                    <a:pos x="404" y="1266"/>
                  </a:cxn>
                  <a:cxn ang="0">
                    <a:pos x="394" y="1280"/>
                  </a:cxn>
                  <a:cxn ang="0">
                    <a:pos x="520" y="1302"/>
                  </a:cxn>
                  <a:cxn ang="0">
                    <a:pos x="590" y="1312"/>
                  </a:cxn>
                  <a:cxn ang="0">
                    <a:pos x="604" y="1294"/>
                  </a:cxn>
                  <a:cxn ang="0">
                    <a:pos x="618" y="1280"/>
                  </a:cxn>
                  <a:cxn ang="0">
                    <a:pos x="624" y="1272"/>
                  </a:cxn>
                  <a:cxn ang="0">
                    <a:pos x="618" y="1268"/>
                  </a:cxn>
                  <a:cxn ang="0">
                    <a:pos x="612" y="1256"/>
                  </a:cxn>
                </a:cxnLst>
                <a:rect l="0" t="0" r="r" b="b"/>
                <a:pathLst>
                  <a:path w="668" h="1312">
                    <a:moveTo>
                      <a:pt x="612" y="1256"/>
                    </a:moveTo>
                    <a:lnTo>
                      <a:pt x="612" y="1256"/>
                    </a:lnTo>
                    <a:lnTo>
                      <a:pt x="612" y="1246"/>
                    </a:lnTo>
                    <a:lnTo>
                      <a:pt x="612" y="1238"/>
                    </a:lnTo>
                    <a:lnTo>
                      <a:pt x="614" y="1220"/>
                    </a:lnTo>
                    <a:lnTo>
                      <a:pt x="622" y="1188"/>
                    </a:lnTo>
                    <a:lnTo>
                      <a:pt x="622" y="1188"/>
                    </a:lnTo>
                    <a:lnTo>
                      <a:pt x="628" y="1172"/>
                    </a:lnTo>
                    <a:lnTo>
                      <a:pt x="638" y="1152"/>
                    </a:lnTo>
                    <a:lnTo>
                      <a:pt x="646" y="1130"/>
                    </a:lnTo>
                    <a:lnTo>
                      <a:pt x="650" y="1118"/>
                    </a:lnTo>
                    <a:lnTo>
                      <a:pt x="652" y="1104"/>
                    </a:lnTo>
                    <a:lnTo>
                      <a:pt x="652" y="1104"/>
                    </a:lnTo>
                    <a:lnTo>
                      <a:pt x="656" y="1078"/>
                    </a:lnTo>
                    <a:lnTo>
                      <a:pt x="662" y="1060"/>
                    </a:lnTo>
                    <a:lnTo>
                      <a:pt x="668" y="1044"/>
                    </a:lnTo>
                    <a:lnTo>
                      <a:pt x="308" y="454"/>
                    </a:lnTo>
                    <a:lnTo>
                      <a:pt x="402" y="124"/>
                    </a:lnTo>
                    <a:lnTo>
                      <a:pt x="402" y="124"/>
                    </a:lnTo>
                    <a:lnTo>
                      <a:pt x="72" y="0"/>
                    </a:lnTo>
                    <a:lnTo>
                      <a:pt x="72" y="0"/>
                    </a:lnTo>
                    <a:lnTo>
                      <a:pt x="68" y="56"/>
                    </a:lnTo>
                    <a:lnTo>
                      <a:pt x="66" y="78"/>
                    </a:lnTo>
                    <a:lnTo>
                      <a:pt x="62" y="96"/>
                    </a:lnTo>
                    <a:lnTo>
                      <a:pt x="62" y="96"/>
                    </a:lnTo>
                    <a:lnTo>
                      <a:pt x="54" y="108"/>
                    </a:lnTo>
                    <a:lnTo>
                      <a:pt x="46" y="122"/>
                    </a:lnTo>
                    <a:lnTo>
                      <a:pt x="24" y="152"/>
                    </a:lnTo>
                    <a:lnTo>
                      <a:pt x="14" y="166"/>
                    </a:lnTo>
                    <a:lnTo>
                      <a:pt x="6" y="182"/>
                    </a:lnTo>
                    <a:lnTo>
                      <a:pt x="2" y="196"/>
                    </a:lnTo>
                    <a:lnTo>
                      <a:pt x="0" y="210"/>
                    </a:lnTo>
                    <a:lnTo>
                      <a:pt x="0" y="210"/>
                    </a:lnTo>
                    <a:lnTo>
                      <a:pt x="4" y="228"/>
                    </a:lnTo>
                    <a:lnTo>
                      <a:pt x="12" y="246"/>
                    </a:lnTo>
                    <a:lnTo>
                      <a:pt x="18" y="264"/>
                    </a:lnTo>
                    <a:lnTo>
                      <a:pt x="20" y="274"/>
                    </a:lnTo>
                    <a:lnTo>
                      <a:pt x="20" y="284"/>
                    </a:lnTo>
                    <a:lnTo>
                      <a:pt x="20" y="284"/>
                    </a:lnTo>
                    <a:lnTo>
                      <a:pt x="20" y="310"/>
                    </a:lnTo>
                    <a:lnTo>
                      <a:pt x="18" y="336"/>
                    </a:lnTo>
                    <a:lnTo>
                      <a:pt x="18" y="362"/>
                    </a:lnTo>
                    <a:lnTo>
                      <a:pt x="18" y="390"/>
                    </a:lnTo>
                    <a:lnTo>
                      <a:pt x="18" y="390"/>
                    </a:lnTo>
                    <a:lnTo>
                      <a:pt x="20" y="438"/>
                    </a:lnTo>
                    <a:lnTo>
                      <a:pt x="28" y="510"/>
                    </a:lnTo>
                    <a:lnTo>
                      <a:pt x="34" y="546"/>
                    </a:lnTo>
                    <a:lnTo>
                      <a:pt x="40" y="578"/>
                    </a:lnTo>
                    <a:lnTo>
                      <a:pt x="50" y="604"/>
                    </a:lnTo>
                    <a:lnTo>
                      <a:pt x="54" y="612"/>
                    </a:lnTo>
                    <a:lnTo>
                      <a:pt x="60" y="618"/>
                    </a:lnTo>
                    <a:lnTo>
                      <a:pt x="60" y="618"/>
                    </a:lnTo>
                    <a:lnTo>
                      <a:pt x="60" y="622"/>
                    </a:lnTo>
                    <a:lnTo>
                      <a:pt x="62" y="628"/>
                    </a:lnTo>
                    <a:lnTo>
                      <a:pt x="68" y="634"/>
                    </a:lnTo>
                    <a:lnTo>
                      <a:pt x="82" y="648"/>
                    </a:lnTo>
                    <a:lnTo>
                      <a:pt x="82" y="648"/>
                    </a:lnTo>
                    <a:lnTo>
                      <a:pt x="86" y="654"/>
                    </a:lnTo>
                    <a:lnTo>
                      <a:pt x="90" y="662"/>
                    </a:lnTo>
                    <a:lnTo>
                      <a:pt x="94" y="678"/>
                    </a:lnTo>
                    <a:lnTo>
                      <a:pt x="94" y="698"/>
                    </a:lnTo>
                    <a:lnTo>
                      <a:pt x="94" y="718"/>
                    </a:lnTo>
                    <a:lnTo>
                      <a:pt x="92" y="740"/>
                    </a:lnTo>
                    <a:lnTo>
                      <a:pt x="92" y="760"/>
                    </a:lnTo>
                    <a:lnTo>
                      <a:pt x="94" y="780"/>
                    </a:lnTo>
                    <a:lnTo>
                      <a:pt x="96" y="790"/>
                    </a:lnTo>
                    <a:lnTo>
                      <a:pt x="100" y="798"/>
                    </a:lnTo>
                    <a:lnTo>
                      <a:pt x="100" y="798"/>
                    </a:lnTo>
                    <a:lnTo>
                      <a:pt x="112" y="826"/>
                    </a:lnTo>
                    <a:lnTo>
                      <a:pt x="122" y="856"/>
                    </a:lnTo>
                    <a:lnTo>
                      <a:pt x="130" y="886"/>
                    </a:lnTo>
                    <a:lnTo>
                      <a:pt x="136" y="916"/>
                    </a:lnTo>
                    <a:lnTo>
                      <a:pt x="136" y="916"/>
                    </a:lnTo>
                    <a:lnTo>
                      <a:pt x="142" y="942"/>
                    </a:lnTo>
                    <a:lnTo>
                      <a:pt x="146" y="952"/>
                    </a:lnTo>
                    <a:lnTo>
                      <a:pt x="152" y="964"/>
                    </a:lnTo>
                    <a:lnTo>
                      <a:pt x="160" y="972"/>
                    </a:lnTo>
                    <a:lnTo>
                      <a:pt x="168" y="982"/>
                    </a:lnTo>
                    <a:lnTo>
                      <a:pt x="178" y="990"/>
                    </a:lnTo>
                    <a:lnTo>
                      <a:pt x="190" y="996"/>
                    </a:lnTo>
                    <a:lnTo>
                      <a:pt x="190" y="996"/>
                    </a:lnTo>
                    <a:lnTo>
                      <a:pt x="220" y="1014"/>
                    </a:lnTo>
                    <a:lnTo>
                      <a:pt x="250" y="1036"/>
                    </a:lnTo>
                    <a:lnTo>
                      <a:pt x="282" y="1060"/>
                    </a:lnTo>
                    <a:lnTo>
                      <a:pt x="312" y="1086"/>
                    </a:lnTo>
                    <a:lnTo>
                      <a:pt x="340" y="1116"/>
                    </a:lnTo>
                    <a:lnTo>
                      <a:pt x="364" y="1146"/>
                    </a:lnTo>
                    <a:lnTo>
                      <a:pt x="374" y="1162"/>
                    </a:lnTo>
                    <a:lnTo>
                      <a:pt x="384" y="1178"/>
                    </a:lnTo>
                    <a:lnTo>
                      <a:pt x="390" y="1194"/>
                    </a:lnTo>
                    <a:lnTo>
                      <a:pt x="396" y="1210"/>
                    </a:lnTo>
                    <a:lnTo>
                      <a:pt x="396" y="1210"/>
                    </a:lnTo>
                    <a:lnTo>
                      <a:pt x="400" y="1226"/>
                    </a:lnTo>
                    <a:lnTo>
                      <a:pt x="404" y="1248"/>
                    </a:lnTo>
                    <a:lnTo>
                      <a:pt x="404" y="1258"/>
                    </a:lnTo>
                    <a:lnTo>
                      <a:pt x="404" y="1266"/>
                    </a:lnTo>
                    <a:lnTo>
                      <a:pt x="400" y="1274"/>
                    </a:lnTo>
                    <a:lnTo>
                      <a:pt x="394" y="1280"/>
                    </a:lnTo>
                    <a:lnTo>
                      <a:pt x="394" y="1280"/>
                    </a:lnTo>
                    <a:lnTo>
                      <a:pt x="520" y="1302"/>
                    </a:lnTo>
                    <a:lnTo>
                      <a:pt x="520" y="1302"/>
                    </a:lnTo>
                    <a:lnTo>
                      <a:pt x="590" y="1312"/>
                    </a:lnTo>
                    <a:lnTo>
                      <a:pt x="590" y="1312"/>
                    </a:lnTo>
                    <a:lnTo>
                      <a:pt x="604" y="1294"/>
                    </a:lnTo>
                    <a:lnTo>
                      <a:pt x="618" y="1280"/>
                    </a:lnTo>
                    <a:lnTo>
                      <a:pt x="618" y="1280"/>
                    </a:lnTo>
                    <a:lnTo>
                      <a:pt x="624" y="1274"/>
                    </a:lnTo>
                    <a:lnTo>
                      <a:pt x="624" y="1272"/>
                    </a:lnTo>
                    <a:lnTo>
                      <a:pt x="622" y="1272"/>
                    </a:lnTo>
                    <a:lnTo>
                      <a:pt x="618" y="1268"/>
                    </a:lnTo>
                    <a:lnTo>
                      <a:pt x="616" y="1264"/>
                    </a:lnTo>
                    <a:lnTo>
                      <a:pt x="612" y="1256"/>
                    </a:lnTo>
                    <a:lnTo>
                      <a:pt x="612" y="1256"/>
                    </a:lnTo>
                    <a:close/>
                  </a:path>
                </a:pathLst>
              </a:custGeom>
              <a:solidFill>
                <a:schemeClr val="accent6">
                  <a:lumMod val="50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09" name="Freeform 62">
                <a:extLst>
                  <a:ext uri="{FF2B5EF4-FFF2-40B4-BE49-F238E27FC236}">
                    <a16:creationId xmlns:a16="http://schemas.microsoft.com/office/drawing/2014/main" id="{BF509857-5B9E-4349-B6BB-E8A76364E7C3}"/>
                  </a:ext>
                </a:extLst>
              </p:cNvPr>
              <p:cNvSpPr>
                <a:spLocks/>
              </p:cNvSpPr>
              <p:nvPr>
                <p:custDataLst>
                  <p:tags r:id="rId143"/>
                </p:custDataLst>
              </p:nvPr>
            </p:nvSpPr>
            <p:spPr bwMode="auto">
              <a:xfrm>
                <a:off x="2776025" y="3583647"/>
                <a:ext cx="793740" cy="924770"/>
              </a:xfrm>
              <a:custGeom>
                <a:avLst/>
                <a:gdLst/>
                <a:ahLst/>
                <a:cxnLst>
                  <a:cxn ang="0">
                    <a:pos x="630" y="78"/>
                  </a:cxn>
                  <a:cxn ang="0">
                    <a:pos x="184" y="0"/>
                  </a:cxn>
                  <a:cxn ang="0">
                    <a:pos x="184" y="0"/>
                  </a:cxn>
                  <a:cxn ang="0">
                    <a:pos x="162" y="94"/>
                  </a:cxn>
                  <a:cxn ang="0">
                    <a:pos x="162" y="94"/>
                  </a:cxn>
                  <a:cxn ang="0">
                    <a:pos x="160" y="98"/>
                  </a:cxn>
                  <a:cxn ang="0">
                    <a:pos x="158" y="100"/>
                  </a:cxn>
                  <a:cxn ang="0">
                    <a:pos x="152" y="102"/>
                  </a:cxn>
                  <a:cxn ang="0">
                    <a:pos x="146" y="100"/>
                  </a:cxn>
                  <a:cxn ang="0">
                    <a:pos x="144" y="100"/>
                  </a:cxn>
                  <a:cxn ang="0">
                    <a:pos x="144" y="100"/>
                  </a:cxn>
                  <a:cxn ang="0">
                    <a:pos x="136" y="94"/>
                  </a:cxn>
                  <a:cxn ang="0">
                    <a:pos x="126" y="90"/>
                  </a:cxn>
                  <a:cxn ang="0">
                    <a:pos x="112" y="88"/>
                  </a:cxn>
                  <a:cxn ang="0">
                    <a:pos x="112" y="88"/>
                  </a:cxn>
                  <a:cxn ang="0">
                    <a:pos x="104" y="90"/>
                  </a:cxn>
                  <a:cxn ang="0">
                    <a:pos x="100" y="94"/>
                  </a:cxn>
                  <a:cxn ang="0">
                    <a:pos x="98" y="98"/>
                  </a:cxn>
                  <a:cxn ang="0">
                    <a:pos x="96" y="104"/>
                  </a:cxn>
                  <a:cxn ang="0">
                    <a:pos x="96" y="116"/>
                  </a:cxn>
                  <a:cxn ang="0">
                    <a:pos x="96" y="122"/>
                  </a:cxn>
                  <a:cxn ang="0">
                    <a:pos x="90" y="196"/>
                  </a:cxn>
                  <a:cxn ang="0">
                    <a:pos x="78" y="214"/>
                  </a:cxn>
                  <a:cxn ang="0">
                    <a:pos x="78" y="214"/>
                  </a:cxn>
                  <a:cxn ang="0">
                    <a:pos x="72" y="230"/>
                  </a:cxn>
                  <a:cxn ang="0">
                    <a:pos x="66" y="248"/>
                  </a:cxn>
                  <a:cxn ang="0">
                    <a:pos x="62" y="274"/>
                  </a:cxn>
                  <a:cxn ang="0">
                    <a:pos x="62" y="274"/>
                  </a:cxn>
                  <a:cxn ang="0">
                    <a:pos x="60" y="288"/>
                  </a:cxn>
                  <a:cxn ang="0">
                    <a:pos x="56" y="300"/>
                  </a:cxn>
                  <a:cxn ang="0">
                    <a:pos x="48" y="322"/>
                  </a:cxn>
                  <a:cxn ang="0">
                    <a:pos x="38" y="342"/>
                  </a:cxn>
                  <a:cxn ang="0">
                    <a:pos x="32" y="358"/>
                  </a:cxn>
                  <a:cxn ang="0">
                    <a:pos x="32" y="358"/>
                  </a:cxn>
                  <a:cxn ang="0">
                    <a:pos x="24" y="390"/>
                  </a:cxn>
                  <a:cxn ang="0">
                    <a:pos x="22" y="408"/>
                  </a:cxn>
                  <a:cxn ang="0">
                    <a:pos x="22" y="416"/>
                  </a:cxn>
                  <a:cxn ang="0">
                    <a:pos x="22" y="426"/>
                  </a:cxn>
                  <a:cxn ang="0">
                    <a:pos x="22" y="426"/>
                  </a:cxn>
                  <a:cxn ang="0">
                    <a:pos x="26" y="434"/>
                  </a:cxn>
                  <a:cxn ang="0">
                    <a:pos x="28" y="438"/>
                  </a:cxn>
                  <a:cxn ang="0">
                    <a:pos x="32" y="442"/>
                  </a:cxn>
                  <a:cxn ang="0">
                    <a:pos x="34" y="442"/>
                  </a:cxn>
                  <a:cxn ang="0">
                    <a:pos x="34" y="444"/>
                  </a:cxn>
                  <a:cxn ang="0">
                    <a:pos x="28" y="450"/>
                  </a:cxn>
                  <a:cxn ang="0">
                    <a:pos x="28" y="450"/>
                  </a:cxn>
                  <a:cxn ang="0">
                    <a:pos x="14" y="464"/>
                  </a:cxn>
                  <a:cxn ang="0">
                    <a:pos x="0" y="482"/>
                  </a:cxn>
                  <a:cxn ang="0">
                    <a:pos x="0" y="482"/>
                  </a:cxn>
                  <a:cxn ang="0">
                    <a:pos x="14" y="484"/>
                  </a:cxn>
                  <a:cxn ang="0">
                    <a:pos x="18" y="498"/>
                  </a:cxn>
                  <a:cxn ang="0">
                    <a:pos x="358" y="708"/>
                  </a:cxn>
                  <a:cxn ang="0">
                    <a:pos x="534" y="734"/>
                  </a:cxn>
                  <a:cxn ang="0">
                    <a:pos x="630" y="78"/>
                  </a:cxn>
                  <a:cxn ang="0">
                    <a:pos x="630" y="78"/>
                  </a:cxn>
                </a:cxnLst>
                <a:rect l="0" t="0" r="r" b="b"/>
                <a:pathLst>
                  <a:path w="630" h="734">
                    <a:moveTo>
                      <a:pt x="630" y="78"/>
                    </a:moveTo>
                    <a:lnTo>
                      <a:pt x="184" y="0"/>
                    </a:lnTo>
                    <a:lnTo>
                      <a:pt x="184" y="0"/>
                    </a:lnTo>
                    <a:lnTo>
                      <a:pt x="162" y="94"/>
                    </a:lnTo>
                    <a:lnTo>
                      <a:pt x="162" y="94"/>
                    </a:lnTo>
                    <a:lnTo>
                      <a:pt x="160" y="98"/>
                    </a:lnTo>
                    <a:lnTo>
                      <a:pt x="158" y="100"/>
                    </a:lnTo>
                    <a:lnTo>
                      <a:pt x="152" y="102"/>
                    </a:lnTo>
                    <a:lnTo>
                      <a:pt x="146" y="100"/>
                    </a:lnTo>
                    <a:lnTo>
                      <a:pt x="144" y="100"/>
                    </a:lnTo>
                    <a:lnTo>
                      <a:pt x="144" y="100"/>
                    </a:lnTo>
                    <a:lnTo>
                      <a:pt x="136" y="94"/>
                    </a:lnTo>
                    <a:lnTo>
                      <a:pt x="126" y="90"/>
                    </a:lnTo>
                    <a:lnTo>
                      <a:pt x="112" y="88"/>
                    </a:lnTo>
                    <a:lnTo>
                      <a:pt x="112" y="88"/>
                    </a:lnTo>
                    <a:lnTo>
                      <a:pt x="104" y="90"/>
                    </a:lnTo>
                    <a:lnTo>
                      <a:pt x="100" y="94"/>
                    </a:lnTo>
                    <a:lnTo>
                      <a:pt x="98" y="98"/>
                    </a:lnTo>
                    <a:lnTo>
                      <a:pt x="96" y="104"/>
                    </a:lnTo>
                    <a:lnTo>
                      <a:pt x="96" y="116"/>
                    </a:lnTo>
                    <a:lnTo>
                      <a:pt x="96" y="122"/>
                    </a:lnTo>
                    <a:lnTo>
                      <a:pt x="90" y="196"/>
                    </a:lnTo>
                    <a:lnTo>
                      <a:pt x="78" y="214"/>
                    </a:lnTo>
                    <a:lnTo>
                      <a:pt x="78" y="214"/>
                    </a:lnTo>
                    <a:lnTo>
                      <a:pt x="72" y="230"/>
                    </a:lnTo>
                    <a:lnTo>
                      <a:pt x="66" y="248"/>
                    </a:lnTo>
                    <a:lnTo>
                      <a:pt x="62" y="274"/>
                    </a:lnTo>
                    <a:lnTo>
                      <a:pt x="62" y="274"/>
                    </a:lnTo>
                    <a:lnTo>
                      <a:pt x="60" y="288"/>
                    </a:lnTo>
                    <a:lnTo>
                      <a:pt x="56" y="300"/>
                    </a:lnTo>
                    <a:lnTo>
                      <a:pt x="48" y="322"/>
                    </a:lnTo>
                    <a:lnTo>
                      <a:pt x="38" y="342"/>
                    </a:lnTo>
                    <a:lnTo>
                      <a:pt x="32" y="358"/>
                    </a:lnTo>
                    <a:lnTo>
                      <a:pt x="32" y="358"/>
                    </a:lnTo>
                    <a:lnTo>
                      <a:pt x="24" y="390"/>
                    </a:lnTo>
                    <a:lnTo>
                      <a:pt x="22" y="408"/>
                    </a:lnTo>
                    <a:lnTo>
                      <a:pt x="22" y="416"/>
                    </a:lnTo>
                    <a:lnTo>
                      <a:pt x="22" y="426"/>
                    </a:lnTo>
                    <a:lnTo>
                      <a:pt x="22" y="426"/>
                    </a:lnTo>
                    <a:lnTo>
                      <a:pt x="26" y="434"/>
                    </a:lnTo>
                    <a:lnTo>
                      <a:pt x="28" y="438"/>
                    </a:lnTo>
                    <a:lnTo>
                      <a:pt x="32" y="442"/>
                    </a:lnTo>
                    <a:lnTo>
                      <a:pt x="34" y="442"/>
                    </a:lnTo>
                    <a:lnTo>
                      <a:pt x="34" y="444"/>
                    </a:lnTo>
                    <a:lnTo>
                      <a:pt x="28" y="450"/>
                    </a:lnTo>
                    <a:lnTo>
                      <a:pt x="28" y="450"/>
                    </a:lnTo>
                    <a:lnTo>
                      <a:pt x="14" y="464"/>
                    </a:lnTo>
                    <a:lnTo>
                      <a:pt x="0" y="482"/>
                    </a:lnTo>
                    <a:lnTo>
                      <a:pt x="0" y="482"/>
                    </a:lnTo>
                    <a:lnTo>
                      <a:pt x="14" y="484"/>
                    </a:lnTo>
                    <a:lnTo>
                      <a:pt x="18" y="498"/>
                    </a:lnTo>
                    <a:lnTo>
                      <a:pt x="358" y="708"/>
                    </a:lnTo>
                    <a:lnTo>
                      <a:pt x="534" y="734"/>
                    </a:lnTo>
                    <a:lnTo>
                      <a:pt x="630" y="78"/>
                    </a:lnTo>
                    <a:lnTo>
                      <a:pt x="630" y="78"/>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10" name="Freeform 63">
                <a:extLst>
                  <a:ext uri="{FF2B5EF4-FFF2-40B4-BE49-F238E27FC236}">
                    <a16:creationId xmlns:a16="http://schemas.microsoft.com/office/drawing/2014/main" id="{0E5DF3E7-ADCB-6E4F-BF72-3FD9ABD13BB0}"/>
                  </a:ext>
                </a:extLst>
              </p:cNvPr>
              <p:cNvSpPr>
                <a:spLocks/>
              </p:cNvSpPr>
              <p:nvPr>
                <p:custDataLst>
                  <p:tags r:id="rId144"/>
                </p:custDataLst>
              </p:nvPr>
            </p:nvSpPr>
            <p:spPr bwMode="auto">
              <a:xfrm>
                <a:off x="7379717" y="2308624"/>
                <a:ext cx="201585" cy="360333"/>
              </a:xfrm>
              <a:custGeom>
                <a:avLst/>
                <a:gdLst/>
                <a:ahLst/>
                <a:cxnLst>
                  <a:cxn ang="0">
                    <a:pos x="134" y="180"/>
                  </a:cxn>
                  <a:cxn ang="0">
                    <a:pos x="134" y="180"/>
                  </a:cxn>
                  <a:cxn ang="0">
                    <a:pos x="140" y="154"/>
                  </a:cxn>
                  <a:cxn ang="0">
                    <a:pos x="146" y="140"/>
                  </a:cxn>
                  <a:cxn ang="0">
                    <a:pos x="152" y="128"/>
                  </a:cxn>
                  <a:cxn ang="0">
                    <a:pos x="158" y="110"/>
                  </a:cxn>
                  <a:cxn ang="0">
                    <a:pos x="158" y="110"/>
                  </a:cxn>
                  <a:cxn ang="0">
                    <a:pos x="160" y="100"/>
                  </a:cxn>
                  <a:cxn ang="0">
                    <a:pos x="160" y="88"/>
                  </a:cxn>
                  <a:cxn ang="0">
                    <a:pos x="156" y="74"/>
                  </a:cxn>
                  <a:cxn ang="0">
                    <a:pos x="152" y="62"/>
                  </a:cxn>
                  <a:cxn ang="0">
                    <a:pos x="140" y="36"/>
                  </a:cxn>
                  <a:cxn ang="0">
                    <a:pos x="128" y="12"/>
                  </a:cxn>
                  <a:cxn ang="0">
                    <a:pos x="128" y="12"/>
                  </a:cxn>
                  <a:cxn ang="0">
                    <a:pos x="126" y="0"/>
                  </a:cxn>
                  <a:cxn ang="0">
                    <a:pos x="126" y="0"/>
                  </a:cxn>
                  <a:cxn ang="0">
                    <a:pos x="76" y="12"/>
                  </a:cxn>
                  <a:cxn ang="0">
                    <a:pos x="0" y="28"/>
                  </a:cxn>
                  <a:cxn ang="0">
                    <a:pos x="6" y="76"/>
                  </a:cxn>
                  <a:cxn ang="0">
                    <a:pos x="14" y="86"/>
                  </a:cxn>
                  <a:cxn ang="0">
                    <a:pos x="14" y="86"/>
                  </a:cxn>
                  <a:cxn ang="0">
                    <a:pos x="12" y="102"/>
                  </a:cxn>
                  <a:cxn ang="0">
                    <a:pos x="14" y="124"/>
                  </a:cxn>
                  <a:cxn ang="0">
                    <a:pos x="14" y="124"/>
                  </a:cxn>
                  <a:cxn ang="0">
                    <a:pos x="16" y="136"/>
                  </a:cxn>
                  <a:cxn ang="0">
                    <a:pos x="22" y="152"/>
                  </a:cxn>
                  <a:cxn ang="0">
                    <a:pos x="30" y="172"/>
                  </a:cxn>
                  <a:cxn ang="0">
                    <a:pos x="30" y="186"/>
                  </a:cxn>
                  <a:cxn ang="0">
                    <a:pos x="44" y="196"/>
                  </a:cxn>
                  <a:cxn ang="0">
                    <a:pos x="68" y="284"/>
                  </a:cxn>
                  <a:cxn ang="0">
                    <a:pos x="68" y="286"/>
                  </a:cxn>
                  <a:cxn ang="0">
                    <a:pos x="120" y="270"/>
                  </a:cxn>
                  <a:cxn ang="0">
                    <a:pos x="120" y="270"/>
                  </a:cxn>
                  <a:cxn ang="0">
                    <a:pos x="120" y="262"/>
                  </a:cxn>
                  <a:cxn ang="0">
                    <a:pos x="120" y="262"/>
                  </a:cxn>
                  <a:cxn ang="0">
                    <a:pos x="120" y="246"/>
                  </a:cxn>
                  <a:cxn ang="0">
                    <a:pos x="124" y="228"/>
                  </a:cxn>
                  <a:cxn ang="0">
                    <a:pos x="134" y="180"/>
                  </a:cxn>
                  <a:cxn ang="0">
                    <a:pos x="134" y="180"/>
                  </a:cxn>
                </a:cxnLst>
                <a:rect l="0" t="0" r="r" b="b"/>
                <a:pathLst>
                  <a:path w="160" h="286">
                    <a:moveTo>
                      <a:pt x="134" y="180"/>
                    </a:moveTo>
                    <a:lnTo>
                      <a:pt x="134" y="180"/>
                    </a:lnTo>
                    <a:lnTo>
                      <a:pt x="140" y="154"/>
                    </a:lnTo>
                    <a:lnTo>
                      <a:pt x="146" y="140"/>
                    </a:lnTo>
                    <a:lnTo>
                      <a:pt x="152" y="128"/>
                    </a:lnTo>
                    <a:lnTo>
                      <a:pt x="158" y="110"/>
                    </a:lnTo>
                    <a:lnTo>
                      <a:pt x="158" y="110"/>
                    </a:lnTo>
                    <a:lnTo>
                      <a:pt x="160" y="100"/>
                    </a:lnTo>
                    <a:lnTo>
                      <a:pt x="160" y="88"/>
                    </a:lnTo>
                    <a:lnTo>
                      <a:pt x="156" y="74"/>
                    </a:lnTo>
                    <a:lnTo>
                      <a:pt x="152" y="62"/>
                    </a:lnTo>
                    <a:lnTo>
                      <a:pt x="140" y="36"/>
                    </a:lnTo>
                    <a:lnTo>
                      <a:pt x="128" y="12"/>
                    </a:lnTo>
                    <a:lnTo>
                      <a:pt x="128" y="12"/>
                    </a:lnTo>
                    <a:lnTo>
                      <a:pt x="126" y="0"/>
                    </a:lnTo>
                    <a:lnTo>
                      <a:pt x="126" y="0"/>
                    </a:lnTo>
                    <a:lnTo>
                      <a:pt x="76" y="12"/>
                    </a:lnTo>
                    <a:lnTo>
                      <a:pt x="0" y="28"/>
                    </a:lnTo>
                    <a:lnTo>
                      <a:pt x="6" y="76"/>
                    </a:lnTo>
                    <a:lnTo>
                      <a:pt x="14" y="86"/>
                    </a:lnTo>
                    <a:lnTo>
                      <a:pt x="14" y="86"/>
                    </a:lnTo>
                    <a:lnTo>
                      <a:pt x="12" y="102"/>
                    </a:lnTo>
                    <a:lnTo>
                      <a:pt x="14" y="124"/>
                    </a:lnTo>
                    <a:lnTo>
                      <a:pt x="14" y="124"/>
                    </a:lnTo>
                    <a:lnTo>
                      <a:pt x="16" y="136"/>
                    </a:lnTo>
                    <a:lnTo>
                      <a:pt x="22" y="152"/>
                    </a:lnTo>
                    <a:lnTo>
                      <a:pt x="30" y="172"/>
                    </a:lnTo>
                    <a:lnTo>
                      <a:pt x="30" y="186"/>
                    </a:lnTo>
                    <a:lnTo>
                      <a:pt x="44" y="196"/>
                    </a:lnTo>
                    <a:lnTo>
                      <a:pt x="68" y="284"/>
                    </a:lnTo>
                    <a:lnTo>
                      <a:pt x="68" y="286"/>
                    </a:lnTo>
                    <a:lnTo>
                      <a:pt x="120" y="270"/>
                    </a:lnTo>
                    <a:lnTo>
                      <a:pt x="120" y="270"/>
                    </a:lnTo>
                    <a:lnTo>
                      <a:pt x="120" y="262"/>
                    </a:lnTo>
                    <a:lnTo>
                      <a:pt x="120" y="262"/>
                    </a:lnTo>
                    <a:lnTo>
                      <a:pt x="120" y="246"/>
                    </a:lnTo>
                    <a:lnTo>
                      <a:pt x="124" y="228"/>
                    </a:lnTo>
                    <a:lnTo>
                      <a:pt x="134" y="180"/>
                    </a:lnTo>
                    <a:lnTo>
                      <a:pt x="134" y="180"/>
                    </a:lnTo>
                    <a:close/>
                  </a:path>
                </a:pathLst>
              </a:custGeom>
              <a:solidFill>
                <a:schemeClr val="accent6">
                  <a:lumMod val="40000"/>
                  <a:lumOff val="60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11" name="Freeform 64">
                <a:extLst>
                  <a:ext uri="{FF2B5EF4-FFF2-40B4-BE49-F238E27FC236}">
                    <a16:creationId xmlns:a16="http://schemas.microsoft.com/office/drawing/2014/main" id="{17D81CCB-445E-A844-AFB9-4319EF09D6B0}"/>
                  </a:ext>
                </a:extLst>
              </p:cNvPr>
              <p:cNvSpPr>
                <a:spLocks/>
              </p:cNvSpPr>
              <p:nvPr>
                <p:custDataLst>
                  <p:tags r:id="rId145"/>
                </p:custDataLst>
              </p:nvPr>
            </p:nvSpPr>
            <p:spPr bwMode="auto">
              <a:xfrm>
                <a:off x="7530906" y="2225470"/>
                <a:ext cx="181426" cy="423328"/>
              </a:xfrm>
              <a:custGeom>
                <a:avLst/>
                <a:gdLst/>
                <a:ahLst/>
                <a:cxnLst>
                  <a:cxn ang="0">
                    <a:pos x="144" y="270"/>
                  </a:cxn>
                  <a:cxn ang="0">
                    <a:pos x="144" y="270"/>
                  </a:cxn>
                  <a:cxn ang="0">
                    <a:pos x="140" y="260"/>
                  </a:cxn>
                  <a:cxn ang="0">
                    <a:pos x="140" y="260"/>
                  </a:cxn>
                  <a:cxn ang="0">
                    <a:pos x="140" y="254"/>
                  </a:cxn>
                  <a:cxn ang="0">
                    <a:pos x="128" y="252"/>
                  </a:cxn>
                  <a:cxn ang="0">
                    <a:pos x="128" y="232"/>
                  </a:cxn>
                  <a:cxn ang="0">
                    <a:pos x="110" y="220"/>
                  </a:cxn>
                  <a:cxn ang="0">
                    <a:pos x="104" y="202"/>
                  </a:cxn>
                  <a:cxn ang="0">
                    <a:pos x="38" y="0"/>
                  </a:cxn>
                  <a:cxn ang="0">
                    <a:pos x="38" y="0"/>
                  </a:cxn>
                  <a:cxn ang="0">
                    <a:pos x="28" y="10"/>
                  </a:cxn>
                  <a:cxn ang="0">
                    <a:pos x="28" y="10"/>
                  </a:cxn>
                  <a:cxn ang="0">
                    <a:pos x="20" y="18"/>
                  </a:cxn>
                  <a:cxn ang="0">
                    <a:pos x="14" y="26"/>
                  </a:cxn>
                  <a:cxn ang="0">
                    <a:pos x="12" y="36"/>
                  </a:cxn>
                  <a:cxn ang="0">
                    <a:pos x="12" y="44"/>
                  </a:cxn>
                  <a:cxn ang="0">
                    <a:pos x="12" y="58"/>
                  </a:cxn>
                  <a:cxn ang="0">
                    <a:pos x="14" y="64"/>
                  </a:cxn>
                  <a:cxn ang="0">
                    <a:pos x="14" y="64"/>
                  </a:cxn>
                  <a:cxn ang="0">
                    <a:pos x="6" y="66"/>
                  </a:cxn>
                  <a:cxn ang="0">
                    <a:pos x="6" y="66"/>
                  </a:cxn>
                  <a:cxn ang="0">
                    <a:pos x="8" y="78"/>
                  </a:cxn>
                  <a:cxn ang="0">
                    <a:pos x="8" y="78"/>
                  </a:cxn>
                  <a:cxn ang="0">
                    <a:pos x="20" y="102"/>
                  </a:cxn>
                  <a:cxn ang="0">
                    <a:pos x="32" y="128"/>
                  </a:cxn>
                  <a:cxn ang="0">
                    <a:pos x="36" y="140"/>
                  </a:cxn>
                  <a:cxn ang="0">
                    <a:pos x="40" y="154"/>
                  </a:cxn>
                  <a:cxn ang="0">
                    <a:pos x="40" y="166"/>
                  </a:cxn>
                  <a:cxn ang="0">
                    <a:pos x="38" y="176"/>
                  </a:cxn>
                  <a:cxn ang="0">
                    <a:pos x="38" y="176"/>
                  </a:cxn>
                  <a:cxn ang="0">
                    <a:pos x="32" y="194"/>
                  </a:cxn>
                  <a:cxn ang="0">
                    <a:pos x="26" y="206"/>
                  </a:cxn>
                  <a:cxn ang="0">
                    <a:pos x="20" y="220"/>
                  </a:cxn>
                  <a:cxn ang="0">
                    <a:pos x="14" y="246"/>
                  </a:cxn>
                  <a:cxn ang="0">
                    <a:pos x="14" y="246"/>
                  </a:cxn>
                  <a:cxn ang="0">
                    <a:pos x="4" y="294"/>
                  </a:cxn>
                  <a:cxn ang="0">
                    <a:pos x="0" y="312"/>
                  </a:cxn>
                  <a:cxn ang="0">
                    <a:pos x="0" y="328"/>
                  </a:cxn>
                  <a:cxn ang="0">
                    <a:pos x="0" y="328"/>
                  </a:cxn>
                  <a:cxn ang="0">
                    <a:pos x="0" y="336"/>
                  </a:cxn>
                  <a:cxn ang="0">
                    <a:pos x="106" y="306"/>
                  </a:cxn>
                  <a:cxn ang="0">
                    <a:pos x="144" y="270"/>
                  </a:cxn>
                </a:cxnLst>
                <a:rect l="0" t="0" r="r" b="b"/>
                <a:pathLst>
                  <a:path w="144" h="336">
                    <a:moveTo>
                      <a:pt x="144" y="270"/>
                    </a:moveTo>
                    <a:lnTo>
                      <a:pt x="144" y="270"/>
                    </a:lnTo>
                    <a:lnTo>
                      <a:pt x="140" y="260"/>
                    </a:lnTo>
                    <a:lnTo>
                      <a:pt x="140" y="260"/>
                    </a:lnTo>
                    <a:lnTo>
                      <a:pt x="140" y="254"/>
                    </a:lnTo>
                    <a:lnTo>
                      <a:pt x="128" y="252"/>
                    </a:lnTo>
                    <a:lnTo>
                      <a:pt x="128" y="232"/>
                    </a:lnTo>
                    <a:lnTo>
                      <a:pt x="110" y="220"/>
                    </a:lnTo>
                    <a:lnTo>
                      <a:pt x="104" y="202"/>
                    </a:lnTo>
                    <a:lnTo>
                      <a:pt x="38" y="0"/>
                    </a:lnTo>
                    <a:lnTo>
                      <a:pt x="38" y="0"/>
                    </a:lnTo>
                    <a:lnTo>
                      <a:pt x="28" y="10"/>
                    </a:lnTo>
                    <a:lnTo>
                      <a:pt x="28" y="10"/>
                    </a:lnTo>
                    <a:lnTo>
                      <a:pt x="20" y="18"/>
                    </a:lnTo>
                    <a:lnTo>
                      <a:pt x="14" y="26"/>
                    </a:lnTo>
                    <a:lnTo>
                      <a:pt x="12" y="36"/>
                    </a:lnTo>
                    <a:lnTo>
                      <a:pt x="12" y="44"/>
                    </a:lnTo>
                    <a:lnTo>
                      <a:pt x="12" y="58"/>
                    </a:lnTo>
                    <a:lnTo>
                      <a:pt x="14" y="64"/>
                    </a:lnTo>
                    <a:lnTo>
                      <a:pt x="14" y="64"/>
                    </a:lnTo>
                    <a:lnTo>
                      <a:pt x="6" y="66"/>
                    </a:lnTo>
                    <a:lnTo>
                      <a:pt x="6" y="66"/>
                    </a:lnTo>
                    <a:lnTo>
                      <a:pt x="8" y="78"/>
                    </a:lnTo>
                    <a:lnTo>
                      <a:pt x="8" y="78"/>
                    </a:lnTo>
                    <a:lnTo>
                      <a:pt x="20" y="102"/>
                    </a:lnTo>
                    <a:lnTo>
                      <a:pt x="32" y="128"/>
                    </a:lnTo>
                    <a:lnTo>
                      <a:pt x="36" y="140"/>
                    </a:lnTo>
                    <a:lnTo>
                      <a:pt x="40" y="154"/>
                    </a:lnTo>
                    <a:lnTo>
                      <a:pt x="40" y="166"/>
                    </a:lnTo>
                    <a:lnTo>
                      <a:pt x="38" y="176"/>
                    </a:lnTo>
                    <a:lnTo>
                      <a:pt x="38" y="176"/>
                    </a:lnTo>
                    <a:lnTo>
                      <a:pt x="32" y="194"/>
                    </a:lnTo>
                    <a:lnTo>
                      <a:pt x="26" y="206"/>
                    </a:lnTo>
                    <a:lnTo>
                      <a:pt x="20" y="220"/>
                    </a:lnTo>
                    <a:lnTo>
                      <a:pt x="14" y="246"/>
                    </a:lnTo>
                    <a:lnTo>
                      <a:pt x="14" y="246"/>
                    </a:lnTo>
                    <a:lnTo>
                      <a:pt x="4" y="294"/>
                    </a:lnTo>
                    <a:lnTo>
                      <a:pt x="0" y="312"/>
                    </a:lnTo>
                    <a:lnTo>
                      <a:pt x="0" y="328"/>
                    </a:lnTo>
                    <a:lnTo>
                      <a:pt x="0" y="328"/>
                    </a:lnTo>
                    <a:lnTo>
                      <a:pt x="0" y="336"/>
                    </a:lnTo>
                    <a:lnTo>
                      <a:pt x="106" y="306"/>
                    </a:lnTo>
                    <a:lnTo>
                      <a:pt x="144" y="270"/>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12" name="Freeform 65">
                <a:extLst>
                  <a:ext uri="{FF2B5EF4-FFF2-40B4-BE49-F238E27FC236}">
                    <a16:creationId xmlns:a16="http://schemas.microsoft.com/office/drawing/2014/main" id="{B1F9D8BE-EFBC-B443-A2B0-313824405EA6}"/>
                  </a:ext>
                </a:extLst>
              </p:cNvPr>
              <p:cNvSpPr>
                <a:spLocks/>
              </p:cNvSpPr>
              <p:nvPr>
                <p:custDataLst>
                  <p:tags r:id="rId146"/>
                </p:custDataLst>
              </p:nvPr>
            </p:nvSpPr>
            <p:spPr bwMode="auto">
              <a:xfrm>
                <a:off x="2851619" y="1771904"/>
                <a:ext cx="695467" cy="1146513"/>
              </a:xfrm>
              <a:custGeom>
                <a:avLst/>
                <a:gdLst/>
                <a:ahLst/>
                <a:cxnLst>
                  <a:cxn ang="0">
                    <a:pos x="454" y="570"/>
                  </a:cxn>
                  <a:cxn ang="0">
                    <a:pos x="448" y="556"/>
                  </a:cxn>
                  <a:cxn ang="0">
                    <a:pos x="430" y="522"/>
                  </a:cxn>
                  <a:cxn ang="0">
                    <a:pos x="420" y="496"/>
                  </a:cxn>
                  <a:cxn ang="0">
                    <a:pos x="416" y="484"/>
                  </a:cxn>
                  <a:cxn ang="0">
                    <a:pos x="400" y="450"/>
                  </a:cxn>
                  <a:cxn ang="0">
                    <a:pos x="374" y="420"/>
                  </a:cxn>
                  <a:cxn ang="0">
                    <a:pos x="364" y="412"/>
                  </a:cxn>
                  <a:cxn ang="0">
                    <a:pos x="358" y="424"/>
                  </a:cxn>
                  <a:cxn ang="0">
                    <a:pos x="352" y="444"/>
                  </a:cxn>
                  <a:cxn ang="0">
                    <a:pos x="342" y="452"/>
                  </a:cxn>
                  <a:cxn ang="0">
                    <a:pos x="332" y="454"/>
                  </a:cxn>
                  <a:cxn ang="0">
                    <a:pos x="324" y="452"/>
                  </a:cxn>
                  <a:cxn ang="0">
                    <a:pos x="322" y="446"/>
                  </a:cxn>
                  <a:cxn ang="0">
                    <a:pos x="326" y="434"/>
                  </a:cxn>
                  <a:cxn ang="0">
                    <a:pos x="324" y="412"/>
                  </a:cxn>
                  <a:cxn ang="0">
                    <a:pos x="324" y="392"/>
                  </a:cxn>
                  <a:cxn ang="0">
                    <a:pos x="328" y="376"/>
                  </a:cxn>
                  <a:cxn ang="0">
                    <a:pos x="328" y="360"/>
                  </a:cxn>
                  <a:cxn ang="0">
                    <a:pos x="326" y="352"/>
                  </a:cxn>
                  <a:cxn ang="0">
                    <a:pos x="310" y="326"/>
                  </a:cxn>
                  <a:cxn ang="0">
                    <a:pos x="292" y="310"/>
                  </a:cxn>
                  <a:cxn ang="0">
                    <a:pos x="284" y="296"/>
                  </a:cxn>
                  <a:cxn ang="0">
                    <a:pos x="282" y="290"/>
                  </a:cxn>
                  <a:cxn ang="0">
                    <a:pos x="286" y="276"/>
                  </a:cxn>
                  <a:cxn ang="0">
                    <a:pos x="290" y="264"/>
                  </a:cxn>
                  <a:cxn ang="0">
                    <a:pos x="286" y="250"/>
                  </a:cxn>
                  <a:cxn ang="0">
                    <a:pos x="274" y="208"/>
                  </a:cxn>
                  <a:cxn ang="0">
                    <a:pos x="268" y="180"/>
                  </a:cxn>
                  <a:cxn ang="0">
                    <a:pos x="264" y="150"/>
                  </a:cxn>
                  <a:cxn ang="0">
                    <a:pos x="266" y="110"/>
                  </a:cxn>
                  <a:cxn ang="0">
                    <a:pos x="272" y="70"/>
                  </a:cxn>
                  <a:cxn ang="0">
                    <a:pos x="274" y="58"/>
                  </a:cxn>
                  <a:cxn ang="0">
                    <a:pos x="288" y="22"/>
                  </a:cxn>
                  <a:cxn ang="0">
                    <a:pos x="208" y="0"/>
                  </a:cxn>
                  <a:cxn ang="0">
                    <a:pos x="126" y="272"/>
                  </a:cxn>
                  <a:cxn ang="0">
                    <a:pos x="130" y="302"/>
                  </a:cxn>
                  <a:cxn ang="0">
                    <a:pos x="128" y="316"/>
                  </a:cxn>
                  <a:cxn ang="0">
                    <a:pos x="122" y="336"/>
                  </a:cxn>
                  <a:cxn ang="0">
                    <a:pos x="126" y="340"/>
                  </a:cxn>
                  <a:cxn ang="0">
                    <a:pos x="142" y="372"/>
                  </a:cxn>
                  <a:cxn ang="0">
                    <a:pos x="142" y="386"/>
                  </a:cxn>
                  <a:cxn ang="0">
                    <a:pos x="130" y="418"/>
                  </a:cxn>
                  <a:cxn ang="0">
                    <a:pos x="46" y="510"/>
                  </a:cxn>
                  <a:cxn ang="0">
                    <a:pos x="50" y="514"/>
                  </a:cxn>
                  <a:cxn ang="0">
                    <a:pos x="60" y="532"/>
                  </a:cxn>
                  <a:cxn ang="0">
                    <a:pos x="64" y="550"/>
                  </a:cxn>
                  <a:cxn ang="0">
                    <a:pos x="62" y="558"/>
                  </a:cxn>
                  <a:cxn ang="0">
                    <a:pos x="40" y="610"/>
                  </a:cxn>
                  <a:cxn ang="0">
                    <a:pos x="242" y="856"/>
                  </a:cxn>
                  <a:cxn ang="0">
                    <a:pos x="552" y="596"/>
                  </a:cxn>
                  <a:cxn ang="0">
                    <a:pos x="524" y="584"/>
                  </a:cxn>
                  <a:cxn ang="0">
                    <a:pos x="490" y="584"/>
                  </a:cxn>
                  <a:cxn ang="0">
                    <a:pos x="468" y="580"/>
                  </a:cxn>
                  <a:cxn ang="0">
                    <a:pos x="456" y="572"/>
                  </a:cxn>
                  <a:cxn ang="0">
                    <a:pos x="454" y="570"/>
                  </a:cxn>
                </a:cxnLst>
                <a:rect l="0" t="0" r="r" b="b"/>
                <a:pathLst>
                  <a:path w="552" h="910">
                    <a:moveTo>
                      <a:pt x="454" y="570"/>
                    </a:moveTo>
                    <a:lnTo>
                      <a:pt x="454" y="570"/>
                    </a:lnTo>
                    <a:lnTo>
                      <a:pt x="452" y="562"/>
                    </a:lnTo>
                    <a:lnTo>
                      <a:pt x="448" y="556"/>
                    </a:lnTo>
                    <a:lnTo>
                      <a:pt x="440" y="542"/>
                    </a:lnTo>
                    <a:lnTo>
                      <a:pt x="430" y="522"/>
                    </a:lnTo>
                    <a:lnTo>
                      <a:pt x="424" y="510"/>
                    </a:lnTo>
                    <a:lnTo>
                      <a:pt x="420" y="496"/>
                    </a:lnTo>
                    <a:lnTo>
                      <a:pt x="420" y="496"/>
                    </a:lnTo>
                    <a:lnTo>
                      <a:pt x="416" y="484"/>
                    </a:lnTo>
                    <a:lnTo>
                      <a:pt x="412" y="472"/>
                    </a:lnTo>
                    <a:lnTo>
                      <a:pt x="400" y="450"/>
                    </a:lnTo>
                    <a:lnTo>
                      <a:pt x="384" y="428"/>
                    </a:lnTo>
                    <a:lnTo>
                      <a:pt x="374" y="420"/>
                    </a:lnTo>
                    <a:lnTo>
                      <a:pt x="364" y="412"/>
                    </a:lnTo>
                    <a:lnTo>
                      <a:pt x="364" y="412"/>
                    </a:lnTo>
                    <a:lnTo>
                      <a:pt x="360" y="418"/>
                    </a:lnTo>
                    <a:lnTo>
                      <a:pt x="358" y="424"/>
                    </a:lnTo>
                    <a:lnTo>
                      <a:pt x="354" y="438"/>
                    </a:lnTo>
                    <a:lnTo>
                      <a:pt x="352" y="444"/>
                    </a:lnTo>
                    <a:lnTo>
                      <a:pt x="348" y="450"/>
                    </a:lnTo>
                    <a:lnTo>
                      <a:pt x="342" y="452"/>
                    </a:lnTo>
                    <a:lnTo>
                      <a:pt x="332" y="454"/>
                    </a:lnTo>
                    <a:lnTo>
                      <a:pt x="332" y="454"/>
                    </a:lnTo>
                    <a:lnTo>
                      <a:pt x="326" y="454"/>
                    </a:lnTo>
                    <a:lnTo>
                      <a:pt x="324" y="452"/>
                    </a:lnTo>
                    <a:lnTo>
                      <a:pt x="322" y="450"/>
                    </a:lnTo>
                    <a:lnTo>
                      <a:pt x="322" y="446"/>
                    </a:lnTo>
                    <a:lnTo>
                      <a:pt x="326" y="434"/>
                    </a:lnTo>
                    <a:lnTo>
                      <a:pt x="326" y="434"/>
                    </a:lnTo>
                    <a:lnTo>
                      <a:pt x="326" y="422"/>
                    </a:lnTo>
                    <a:lnTo>
                      <a:pt x="324" y="412"/>
                    </a:lnTo>
                    <a:lnTo>
                      <a:pt x="322" y="402"/>
                    </a:lnTo>
                    <a:lnTo>
                      <a:pt x="324" y="392"/>
                    </a:lnTo>
                    <a:lnTo>
                      <a:pt x="324" y="392"/>
                    </a:lnTo>
                    <a:lnTo>
                      <a:pt x="328" y="376"/>
                    </a:lnTo>
                    <a:lnTo>
                      <a:pt x="328" y="370"/>
                    </a:lnTo>
                    <a:lnTo>
                      <a:pt x="328" y="360"/>
                    </a:lnTo>
                    <a:lnTo>
                      <a:pt x="328" y="360"/>
                    </a:lnTo>
                    <a:lnTo>
                      <a:pt x="326" y="352"/>
                    </a:lnTo>
                    <a:lnTo>
                      <a:pt x="320" y="342"/>
                    </a:lnTo>
                    <a:lnTo>
                      <a:pt x="310" y="326"/>
                    </a:lnTo>
                    <a:lnTo>
                      <a:pt x="310" y="326"/>
                    </a:lnTo>
                    <a:lnTo>
                      <a:pt x="292" y="310"/>
                    </a:lnTo>
                    <a:lnTo>
                      <a:pt x="286" y="300"/>
                    </a:lnTo>
                    <a:lnTo>
                      <a:pt x="284" y="296"/>
                    </a:lnTo>
                    <a:lnTo>
                      <a:pt x="282" y="290"/>
                    </a:lnTo>
                    <a:lnTo>
                      <a:pt x="282" y="290"/>
                    </a:lnTo>
                    <a:lnTo>
                      <a:pt x="284" y="282"/>
                    </a:lnTo>
                    <a:lnTo>
                      <a:pt x="286" y="276"/>
                    </a:lnTo>
                    <a:lnTo>
                      <a:pt x="288" y="270"/>
                    </a:lnTo>
                    <a:lnTo>
                      <a:pt x="290" y="264"/>
                    </a:lnTo>
                    <a:lnTo>
                      <a:pt x="290" y="264"/>
                    </a:lnTo>
                    <a:lnTo>
                      <a:pt x="286" y="250"/>
                    </a:lnTo>
                    <a:lnTo>
                      <a:pt x="282" y="236"/>
                    </a:lnTo>
                    <a:lnTo>
                      <a:pt x="274" y="208"/>
                    </a:lnTo>
                    <a:lnTo>
                      <a:pt x="274" y="208"/>
                    </a:lnTo>
                    <a:lnTo>
                      <a:pt x="268" y="180"/>
                    </a:lnTo>
                    <a:lnTo>
                      <a:pt x="264" y="150"/>
                    </a:lnTo>
                    <a:lnTo>
                      <a:pt x="264" y="150"/>
                    </a:lnTo>
                    <a:lnTo>
                      <a:pt x="264" y="130"/>
                    </a:lnTo>
                    <a:lnTo>
                      <a:pt x="266" y="110"/>
                    </a:lnTo>
                    <a:lnTo>
                      <a:pt x="270" y="90"/>
                    </a:lnTo>
                    <a:lnTo>
                      <a:pt x="272" y="70"/>
                    </a:lnTo>
                    <a:lnTo>
                      <a:pt x="272" y="70"/>
                    </a:lnTo>
                    <a:lnTo>
                      <a:pt x="274" y="58"/>
                    </a:lnTo>
                    <a:lnTo>
                      <a:pt x="278" y="46"/>
                    </a:lnTo>
                    <a:lnTo>
                      <a:pt x="288" y="22"/>
                    </a:lnTo>
                    <a:lnTo>
                      <a:pt x="288" y="22"/>
                    </a:lnTo>
                    <a:lnTo>
                      <a:pt x="208" y="0"/>
                    </a:lnTo>
                    <a:lnTo>
                      <a:pt x="126" y="272"/>
                    </a:lnTo>
                    <a:lnTo>
                      <a:pt x="126" y="272"/>
                    </a:lnTo>
                    <a:lnTo>
                      <a:pt x="128" y="280"/>
                    </a:lnTo>
                    <a:lnTo>
                      <a:pt x="130" y="302"/>
                    </a:lnTo>
                    <a:lnTo>
                      <a:pt x="130" y="302"/>
                    </a:lnTo>
                    <a:lnTo>
                      <a:pt x="128" y="316"/>
                    </a:lnTo>
                    <a:lnTo>
                      <a:pt x="126" y="326"/>
                    </a:lnTo>
                    <a:lnTo>
                      <a:pt x="122" y="336"/>
                    </a:lnTo>
                    <a:lnTo>
                      <a:pt x="122" y="336"/>
                    </a:lnTo>
                    <a:lnTo>
                      <a:pt x="126" y="340"/>
                    </a:lnTo>
                    <a:lnTo>
                      <a:pt x="134" y="354"/>
                    </a:lnTo>
                    <a:lnTo>
                      <a:pt x="142" y="372"/>
                    </a:lnTo>
                    <a:lnTo>
                      <a:pt x="144" y="380"/>
                    </a:lnTo>
                    <a:lnTo>
                      <a:pt x="142" y="386"/>
                    </a:lnTo>
                    <a:lnTo>
                      <a:pt x="142" y="386"/>
                    </a:lnTo>
                    <a:lnTo>
                      <a:pt x="130" y="418"/>
                    </a:lnTo>
                    <a:lnTo>
                      <a:pt x="122" y="434"/>
                    </a:lnTo>
                    <a:lnTo>
                      <a:pt x="46" y="510"/>
                    </a:lnTo>
                    <a:lnTo>
                      <a:pt x="46" y="510"/>
                    </a:lnTo>
                    <a:lnTo>
                      <a:pt x="50" y="514"/>
                    </a:lnTo>
                    <a:lnTo>
                      <a:pt x="58" y="526"/>
                    </a:lnTo>
                    <a:lnTo>
                      <a:pt x="60" y="532"/>
                    </a:lnTo>
                    <a:lnTo>
                      <a:pt x="62" y="540"/>
                    </a:lnTo>
                    <a:lnTo>
                      <a:pt x="64" y="550"/>
                    </a:lnTo>
                    <a:lnTo>
                      <a:pt x="62" y="558"/>
                    </a:lnTo>
                    <a:lnTo>
                      <a:pt x="62" y="558"/>
                    </a:lnTo>
                    <a:lnTo>
                      <a:pt x="48" y="594"/>
                    </a:lnTo>
                    <a:lnTo>
                      <a:pt x="40" y="610"/>
                    </a:lnTo>
                    <a:lnTo>
                      <a:pt x="0" y="794"/>
                    </a:lnTo>
                    <a:lnTo>
                      <a:pt x="242" y="856"/>
                    </a:lnTo>
                    <a:lnTo>
                      <a:pt x="494" y="910"/>
                    </a:lnTo>
                    <a:lnTo>
                      <a:pt x="552" y="596"/>
                    </a:lnTo>
                    <a:lnTo>
                      <a:pt x="524" y="584"/>
                    </a:lnTo>
                    <a:lnTo>
                      <a:pt x="524" y="584"/>
                    </a:lnTo>
                    <a:lnTo>
                      <a:pt x="514" y="584"/>
                    </a:lnTo>
                    <a:lnTo>
                      <a:pt x="490" y="584"/>
                    </a:lnTo>
                    <a:lnTo>
                      <a:pt x="478" y="582"/>
                    </a:lnTo>
                    <a:lnTo>
                      <a:pt x="468" y="580"/>
                    </a:lnTo>
                    <a:lnTo>
                      <a:pt x="458" y="576"/>
                    </a:lnTo>
                    <a:lnTo>
                      <a:pt x="456" y="572"/>
                    </a:lnTo>
                    <a:lnTo>
                      <a:pt x="454" y="570"/>
                    </a:lnTo>
                    <a:lnTo>
                      <a:pt x="454" y="570"/>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13" name="Freeform 66">
                <a:extLst>
                  <a:ext uri="{FF2B5EF4-FFF2-40B4-BE49-F238E27FC236}">
                    <a16:creationId xmlns:a16="http://schemas.microsoft.com/office/drawing/2014/main" id="{72425828-2AC7-EC40-BB93-54084604B248}"/>
                  </a:ext>
                </a:extLst>
              </p:cNvPr>
              <p:cNvSpPr>
                <a:spLocks/>
              </p:cNvSpPr>
              <p:nvPr>
                <p:custDataLst>
                  <p:tags r:id="rId147"/>
                </p:custDataLst>
              </p:nvPr>
            </p:nvSpPr>
            <p:spPr bwMode="auto">
              <a:xfrm>
                <a:off x="3184234" y="1799622"/>
                <a:ext cx="1138954" cy="786180"/>
              </a:xfrm>
              <a:custGeom>
                <a:avLst/>
                <a:gdLst/>
                <a:ahLst/>
                <a:cxnLst>
                  <a:cxn ang="0">
                    <a:pos x="904" y="154"/>
                  </a:cxn>
                  <a:cxn ang="0">
                    <a:pos x="784" y="138"/>
                  </a:cxn>
                  <a:cxn ang="0">
                    <a:pos x="430" y="80"/>
                  </a:cxn>
                  <a:cxn ang="0">
                    <a:pos x="94" y="18"/>
                  </a:cxn>
                  <a:cxn ang="0">
                    <a:pos x="24" y="0"/>
                  </a:cxn>
                  <a:cxn ang="0">
                    <a:pos x="14" y="24"/>
                  </a:cxn>
                  <a:cxn ang="0">
                    <a:pos x="8" y="48"/>
                  </a:cxn>
                  <a:cxn ang="0">
                    <a:pos x="6" y="68"/>
                  </a:cxn>
                  <a:cxn ang="0">
                    <a:pos x="0" y="108"/>
                  </a:cxn>
                  <a:cxn ang="0">
                    <a:pos x="0" y="128"/>
                  </a:cxn>
                  <a:cxn ang="0">
                    <a:pos x="10" y="186"/>
                  </a:cxn>
                  <a:cxn ang="0">
                    <a:pos x="18" y="214"/>
                  </a:cxn>
                  <a:cxn ang="0">
                    <a:pos x="26" y="242"/>
                  </a:cxn>
                  <a:cxn ang="0">
                    <a:pos x="24" y="248"/>
                  </a:cxn>
                  <a:cxn ang="0">
                    <a:pos x="20" y="260"/>
                  </a:cxn>
                  <a:cxn ang="0">
                    <a:pos x="18" y="268"/>
                  </a:cxn>
                  <a:cxn ang="0">
                    <a:pos x="22" y="278"/>
                  </a:cxn>
                  <a:cxn ang="0">
                    <a:pos x="46" y="304"/>
                  </a:cxn>
                  <a:cxn ang="0">
                    <a:pos x="56" y="320"/>
                  </a:cxn>
                  <a:cxn ang="0">
                    <a:pos x="64" y="338"/>
                  </a:cxn>
                  <a:cxn ang="0">
                    <a:pos x="64" y="348"/>
                  </a:cxn>
                  <a:cxn ang="0">
                    <a:pos x="60" y="370"/>
                  </a:cxn>
                  <a:cxn ang="0">
                    <a:pos x="58" y="380"/>
                  </a:cxn>
                  <a:cxn ang="0">
                    <a:pos x="62" y="400"/>
                  </a:cxn>
                  <a:cxn ang="0">
                    <a:pos x="62" y="412"/>
                  </a:cxn>
                  <a:cxn ang="0">
                    <a:pos x="58" y="428"/>
                  </a:cxn>
                  <a:cxn ang="0">
                    <a:pos x="62" y="432"/>
                  </a:cxn>
                  <a:cxn ang="0">
                    <a:pos x="68" y="432"/>
                  </a:cxn>
                  <a:cxn ang="0">
                    <a:pos x="84" y="428"/>
                  </a:cxn>
                  <a:cxn ang="0">
                    <a:pos x="90" y="416"/>
                  </a:cxn>
                  <a:cxn ang="0">
                    <a:pos x="96" y="396"/>
                  </a:cxn>
                  <a:cxn ang="0">
                    <a:pos x="100" y="390"/>
                  </a:cxn>
                  <a:cxn ang="0">
                    <a:pos x="120" y="406"/>
                  </a:cxn>
                  <a:cxn ang="0">
                    <a:pos x="148" y="450"/>
                  </a:cxn>
                  <a:cxn ang="0">
                    <a:pos x="156" y="474"/>
                  </a:cxn>
                  <a:cxn ang="0">
                    <a:pos x="160" y="488"/>
                  </a:cxn>
                  <a:cxn ang="0">
                    <a:pos x="176" y="520"/>
                  </a:cxn>
                  <a:cxn ang="0">
                    <a:pos x="188" y="540"/>
                  </a:cxn>
                  <a:cxn ang="0">
                    <a:pos x="190" y="548"/>
                  </a:cxn>
                  <a:cxn ang="0">
                    <a:pos x="194" y="554"/>
                  </a:cxn>
                  <a:cxn ang="0">
                    <a:pos x="214" y="560"/>
                  </a:cxn>
                  <a:cxn ang="0">
                    <a:pos x="250" y="562"/>
                  </a:cxn>
                  <a:cxn ang="0">
                    <a:pos x="288" y="574"/>
                  </a:cxn>
                  <a:cxn ang="0">
                    <a:pos x="858" y="624"/>
                  </a:cxn>
                </a:cxnLst>
                <a:rect l="0" t="0" r="r" b="b"/>
                <a:pathLst>
                  <a:path w="904" h="624">
                    <a:moveTo>
                      <a:pt x="858" y="624"/>
                    </a:moveTo>
                    <a:lnTo>
                      <a:pt x="904" y="154"/>
                    </a:lnTo>
                    <a:lnTo>
                      <a:pt x="904" y="154"/>
                    </a:lnTo>
                    <a:lnTo>
                      <a:pt x="784" y="138"/>
                    </a:lnTo>
                    <a:lnTo>
                      <a:pt x="664" y="120"/>
                    </a:lnTo>
                    <a:lnTo>
                      <a:pt x="430" y="80"/>
                    </a:lnTo>
                    <a:lnTo>
                      <a:pt x="230" y="44"/>
                    </a:lnTo>
                    <a:lnTo>
                      <a:pt x="94" y="18"/>
                    </a:lnTo>
                    <a:lnTo>
                      <a:pt x="94" y="18"/>
                    </a:lnTo>
                    <a:lnTo>
                      <a:pt x="24" y="0"/>
                    </a:lnTo>
                    <a:lnTo>
                      <a:pt x="24" y="0"/>
                    </a:lnTo>
                    <a:lnTo>
                      <a:pt x="14" y="24"/>
                    </a:lnTo>
                    <a:lnTo>
                      <a:pt x="10" y="36"/>
                    </a:lnTo>
                    <a:lnTo>
                      <a:pt x="8" y="48"/>
                    </a:lnTo>
                    <a:lnTo>
                      <a:pt x="8" y="48"/>
                    </a:lnTo>
                    <a:lnTo>
                      <a:pt x="6" y="68"/>
                    </a:lnTo>
                    <a:lnTo>
                      <a:pt x="2" y="88"/>
                    </a:lnTo>
                    <a:lnTo>
                      <a:pt x="0" y="108"/>
                    </a:lnTo>
                    <a:lnTo>
                      <a:pt x="0" y="128"/>
                    </a:lnTo>
                    <a:lnTo>
                      <a:pt x="0" y="128"/>
                    </a:lnTo>
                    <a:lnTo>
                      <a:pt x="4" y="158"/>
                    </a:lnTo>
                    <a:lnTo>
                      <a:pt x="10" y="186"/>
                    </a:lnTo>
                    <a:lnTo>
                      <a:pt x="10" y="186"/>
                    </a:lnTo>
                    <a:lnTo>
                      <a:pt x="18" y="214"/>
                    </a:lnTo>
                    <a:lnTo>
                      <a:pt x="22" y="228"/>
                    </a:lnTo>
                    <a:lnTo>
                      <a:pt x="26" y="242"/>
                    </a:lnTo>
                    <a:lnTo>
                      <a:pt x="26" y="242"/>
                    </a:lnTo>
                    <a:lnTo>
                      <a:pt x="24" y="248"/>
                    </a:lnTo>
                    <a:lnTo>
                      <a:pt x="22" y="254"/>
                    </a:lnTo>
                    <a:lnTo>
                      <a:pt x="20" y="260"/>
                    </a:lnTo>
                    <a:lnTo>
                      <a:pt x="18" y="268"/>
                    </a:lnTo>
                    <a:lnTo>
                      <a:pt x="18" y="268"/>
                    </a:lnTo>
                    <a:lnTo>
                      <a:pt x="20" y="274"/>
                    </a:lnTo>
                    <a:lnTo>
                      <a:pt x="22" y="278"/>
                    </a:lnTo>
                    <a:lnTo>
                      <a:pt x="28" y="288"/>
                    </a:lnTo>
                    <a:lnTo>
                      <a:pt x="46" y="304"/>
                    </a:lnTo>
                    <a:lnTo>
                      <a:pt x="46" y="304"/>
                    </a:lnTo>
                    <a:lnTo>
                      <a:pt x="56" y="320"/>
                    </a:lnTo>
                    <a:lnTo>
                      <a:pt x="62" y="330"/>
                    </a:lnTo>
                    <a:lnTo>
                      <a:pt x="64" y="338"/>
                    </a:lnTo>
                    <a:lnTo>
                      <a:pt x="64" y="338"/>
                    </a:lnTo>
                    <a:lnTo>
                      <a:pt x="64" y="348"/>
                    </a:lnTo>
                    <a:lnTo>
                      <a:pt x="64" y="354"/>
                    </a:lnTo>
                    <a:lnTo>
                      <a:pt x="60" y="370"/>
                    </a:lnTo>
                    <a:lnTo>
                      <a:pt x="60" y="370"/>
                    </a:lnTo>
                    <a:lnTo>
                      <a:pt x="58" y="380"/>
                    </a:lnTo>
                    <a:lnTo>
                      <a:pt x="60" y="390"/>
                    </a:lnTo>
                    <a:lnTo>
                      <a:pt x="62" y="400"/>
                    </a:lnTo>
                    <a:lnTo>
                      <a:pt x="62" y="412"/>
                    </a:lnTo>
                    <a:lnTo>
                      <a:pt x="62" y="412"/>
                    </a:lnTo>
                    <a:lnTo>
                      <a:pt x="58" y="424"/>
                    </a:lnTo>
                    <a:lnTo>
                      <a:pt x="58" y="428"/>
                    </a:lnTo>
                    <a:lnTo>
                      <a:pt x="60" y="430"/>
                    </a:lnTo>
                    <a:lnTo>
                      <a:pt x="62" y="432"/>
                    </a:lnTo>
                    <a:lnTo>
                      <a:pt x="68" y="432"/>
                    </a:lnTo>
                    <a:lnTo>
                      <a:pt x="68" y="432"/>
                    </a:lnTo>
                    <a:lnTo>
                      <a:pt x="78" y="430"/>
                    </a:lnTo>
                    <a:lnTo>
                      <a:pt x="84" y="428"/>
                    </a:lnTo>
                    <a:lnTo>
                      <a:pt x="88" y="422"/>
                    </a:lnTo>
                    <a:lnTo>
                      <a:pt x="90" y="416"/>
                    </a:lnTo>
                    <a:lnTo>
                      <a:pt x="94" y="402"/>
                    </a:lnTo>
                    <a:lnTo>
                      <a:pt x="96" y="396"/>
                    </a:lnTo>
                    <a:lnTo>
                      <a:pt x="100" y="390"/>
                    </a:lnTo>
                    <a:lnTo>
                      <a:pt x="100" y="390"/>
                    </a:lnTo>
                    <a:lnTo>
                      <a:pt x="110" y="398"/>
                    </a:lnTo>
                    <a:lnTo>
                      <a:pt x="120" y="406"/>
                    </a:lnTo>
                    <a:lnTo>
                      <a:pt x="136" y="428"/>
                    </a:lnTo>
                    <a:lnTo>
                      <a:pt x="148" y="450"/>
                    </a:lnTo>
                    <a:lnTo>
                      <a:pt x="152" y="462"/>
                    </a:lnTo>
                    <a:lnTo>
                      <a:pt x="156" y="474"/>
                    </a:lnTo>
                    <a:lnTo>
                      <a:pt x="156" y="474"/>
                    </a:lnTo>
                    <a:lnTo>
                      <a:pt x="160" y="488"/>
                    </a:lnTo>
                    <a:lnTo>
                      <a:pt x="166" y="500"/>
                    </a:lnTo>
                    <a:lnTo>
                      <a:pt x="176" y="520"/>
                    </a:lnTo>
                    <a:lnTo>
                      <a:pt x="184" y="534"/>
                    </a:lnTo>
                    <a:lnTo>
                      <a:pt x="188" y="540"/>
                    </a:lnTo>
                    <a:lnTo>
                      <a:pt x="190" y="548"/>
                    </a:lnTo>
                    <a:lnTo>
                      <a:pt x="190" y="548"/>
                    </a:lnTo>
                    <a:lnTo>
                      <a:pt x="192" y="550"/>
                    </a:lnTo>
                    <a:lnTo>
                      <a:pt x="194" y="554"/>
                    </a:lnTo>
                    <a:lnTo>
                      <a:pt x="204" y="558"/>
                    </a:lnTo>
                    <a:lnTo>
                      <a:pt x="214" y="560"/>
                    </a:lnTo>
                    <a:lnTo>
                      <a:pt x="226" y="562"/>
                    </a:lnTo>
                    <a:lnTo>
                      <a:pt x="250" y="562"/>
                    </a:lnTo>
                    <a:lnTo>
                      <a:pt x="260" y="562"/>
                    </a:lnTo>
                    <a:lnTo>
                      <a:pt x="288" y="574"/>
                    </a:lnTo>
                    <a:lnTo>
                      <a:pt x="294" y="542"/>
                    </a:lnTo>
                    <a:lnTo>
                      <a:pt x="858" y="624"/>
                    </a:lnTo>
                    <a:close/>
                  </a:path>
                </a:pathLst>
              </a:custGeom>
              <a:solidFill>
                <a:schemeClr val="accent6">
                  <a:lumMod val="40000"/>
                  <a:lumOff val="60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14" name="Freeform 67">
                <a:extLst>
                  <a:ext uri="{FF2B5EF4-FFF2-40B4-BE49-F238E27FC236}">
                    <a16:creationId xmlns:a16="http://schemas.microsoft.com/office/drawing/2014/main" id="{DA0A441E-5A12-BA4D-A4EF-45DDE6A3E1B2}"/>
                  </a:ext>
                </a:extLst>
              </p:cNvPr>
              <p:cNvSpPr>
                <a:spLocks/>
              </p:cNvSpPr>
              <p:nvPr>
                <p:custDataLst>
                  <p:tags r:id="rId148"/>
                </p:custDataLst>
              </p:nvPr>
            </p:nvSpPr>
            <p:spPr bwMode="auto">
              <a:xfrm>
                <a:off x="2420732" y="2694155"/>
                <a:ext cx="743344" cy="1159112"/>
              </a:xfrm>
              <a:custGeom>
                <a:avLst/>
                <a:gdLst/>
                <a:ahLst/>
                <a:cxnLst>
                  <a:cxn ang="0">
                    <a:pos x="584" y="124"/>
                  </a:cxn>
                  <a:cxn ang="0">
                    <a:pos x="342" y="62"/>
                  </a:cxn>
                  <a:cxn ang="0">
                    <a:pos x="338" y="62"/>
                  </a:cxn>
                  <a:cxn ang="0">
                    <a:pos x="332" y="60"/>
                  </a:cxn>
                  <a:cxn ang="0">
                    <a:pos x="332" y="60"/>
                  </a:cxn>
                  <a:cxn ang="0">
                    <a:pos x="94" y="0"/>
                  </a:cxn>
                  <a:cxn ang="0">
                    <a:pos x="0" y="330"/>
                  </a:cxn>
                  <a:cxn ang="0">
                    <a:pos x="360" y="920"/>
                  </a:cxn>
                  <a:cxn ang="0">
                    <a:pos x="372" y="902"/>
                  </a:cxn>
                  <a:cxn ang="0">
                    <a:pos x="378" y="828"/>
                  </a:cxn>
                  <a:cxn ang="0">
                    <a:pos x="378" y="828"/>
                  </a:cxn>
                  <a:cxn ang="0">
                    <a:pos x="378" y="822"/>
                  </a:cxn>
                  <a:cxn ang="0">
                    <a:pos x="378" y="810"/>
                  </a:cxn>
                  <a:cxn ang="0">
                    <a:pos x="380" y="804"/>
                  </a:cxn>
                  <a:cxn ang="0">
                    <a:pos x="382" y="800"/>
                  </a:cxn>
                  <a:cxn ang="0">
                    <a:pos x="386" y="796"/>
                  </a:cxn>
                  <a:cxn ang="0">
                    <a:pos x="394" y="794"/>
                  </a:cxn>
                  <a:cxn ang="0">
                    <a:pos x="394" y="794"/>
                  </a:cxn>
                  <a:cxn ang="0">
                    <a:pos x="408" y="796"/>
                  </a:cxn>
                  <a:cxn ang="0">
                    <a:pos x="418" y="800"/>
                  </a:cxn>
                  <a:cxn ang="0">
                    <a:pos x="426" y="806"/>
                  </a:cxn>
                  <a:cxn ang="0">
                    <a:pos x="426" y="806"/>
                  </a:cxn>
                  <a:cxn ang="0">
                    <a:pos x="428" y="806"/>
                  </a:cxn>
                  <a:cxn ang="0">
                    <a:pos x="434" y="808"/>
                  </a:cxn>
                  <a:cxn ang="0">
                    <a:pos x="440" y="806"/>
                  </a:cxn>
                  <a:cxn ang="0">
                    <a:pos x="442" y="804"/>
                  </a:cxn>
                  <a:cxn ang="0">
                    <a:pos x="444" y="800"/>
                  </a:cxn>
                  <a:cxn ang="0">
                    <a:pos x="444" y="800"/>
                  </a:cxn>
                  <a:cxn ang="0">
                    <a:pos x="466" y="710"/>
                  </a:cxn>
                  <a:cxn ang="0">
                    <a:pos x="508" y="512"/>
                  </a:cxn>
                  <a:cxn ang="0">
                    <a:pos x="590" y="126"/>
                  </a:cxn>
                  <a:cxn ang="0">
                    <a:pos x="584" y="124"/>
                  </a:cxn>
                </a:cxnLst>
                <a:rect l="0" t="0" r="r" b="b"/>
                <a:pathLst>
                  <a:path w="590" h="920">
                    <a:moveTo>
                      <a:pt x="584" y="124"/>
                    </a:moveTo>
                    <a:lnTo>
                      <a:pt x="342" y="62"/>
                    </a:lnTo>
                    <a:lnTo>
                      <a:pt x="338" y="62"/>
                    </a:lnTo>
                    <a:lnTo>
                      <a:pt x="332" y="60"/>
                    </a:lnTo>
                    <a:lnTo>
                      <a:pt x="332" y="60"/>
                    </a:lnTo>
                    <a:lnTo>
                      <a:pt x="94" y="0"/>
                    </a:lnTo>
                    <a:lnTo>
                      <a:pt x="0" y="330"/>
                    </a:lnTo>
                    <a:lnTo>
                      <a:pt x="360" y="920"/>
                    </a:lnTo>
                    <a:lnTo>
                      <a:pt x="372" y="902"/>
                    </a:lnTo>
                    <a:lnTo>
                      <a:pt x="378" y="828"/>
                    </a:lnTo>
                    <a:lnTo>
                      <a:pt x="378" y="828"/>
                    </a:lnTo>
                    <a:lnTo>
                      <a:pt x="378" y="822"/>
                    </a:lnTo>
                    <a:lnTo>
                      <a:pt x="378" y="810"/>
                    </a:lnTo>
                    <a:lnTo>
                      <a:pt x="380" y="804"/>
                    </a:lnTo>
                    <a:lnTo>
                      <a:pt x="382" y="800"/>
                    </a:lnTo>
                    <a:lnTo>
                      <a:pt x="386" y="796"/>
                    </a:lnTo>
                    <a:lnTo>
                      <a:pt x="394" y="794"/>
                    </a:lnTo>
                    <a:lnTo>
                      <a:pt x="394" y="794"/>
                    </a:lnTo>
                    <a:lnTo>
                      <a:pt x="408" y="796"/>
                    </a:lnTo>
                    <a:lnTo>
                      <a:pt x="418" y="800"/>
                    </a:lnTo>
                    <a:lnTo>
                      <a:pt x="426" y="806"/>
                    </a:lnTo>
                    <a:lnTo>
                      <a:pt x="426" y="806"/>
                    </a:lnTo>
                    <a:lnTo>
                      <a:pt x="428" y="806"/>
                    </a:lnTo>
                    <a:lnTo>
                      <a:pt x="434" y="808"/>
                    </a:lnTo>
                    <a:lnTo>
                      <a:pt x="440" y="806"/>
                    </a:lnTo>
                    <a:lnTo>
                      <a:pt x="442" y="804"/>
                    </a:lnTo>
                    <a:lnTo>
                      <a:pt x="444" y="800"/>
                    </a:lnTo>
                    <a:lnTo>
                      <a:pt x="444" y="800"/>
                    </a:lnTo>
                    <a:lnTo>
                      <a:pt x="466" y="710"/>
                    </a:lnTo>
                    <a:lnTo>
                      <a:pt x="508" y="512"/>
                    </a:lnTo>
                    <a:lnTo>
                      <a:pt x="590" y="126"/>
                    </a:lnTo>
                    <a:lnTo>
                      <a:pt x="584" y="124"/>
                    </a:lnTo>
                    <a:close/>
                  </a:path>
                </a:pathLst>
              </a:custGeom>
              <a:solidFill>
                <a:schemeClr val="accent6"/>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15" name="Freeform 68">
                <a:extLst>
                  <a:ext uri="{FF2B5EF4-FFF2-40B4-BE49-F238E27FC236}">
                    <a16:creationId xmlns:a16="http://schemas.microsoft.com/office/drawing/2014/main" id="{AE1CCCF8-2A24-264C-B296-A929F824A20F}"/>
                  </a:ext>
                </a:extLst>
              </p:cNvPr>
              <p:cNvSpPr>
                <a:spLocks/>
              </p:cNvSpPr>
              <p:nvPr>
                <p:custDataLst>
                  <p:tags r:id="rId149"/>
                </p:custDataLst>
              </p:nvPr>
            </p:nvSpPr>
            <p:spPr bwMode="auto">
              <a:xfrm>
                <a:off x="4275311" y="1993648"/>
                <a:ext cx="745864" cy="529160"/>
              </a:xfrm>
              <a:custGeom>
                <a:avLst/>
                <a:gdLst/>
                <a:ahLst/>
                <a:cxnLst>
                  <a:cxn ang="0">
                    <a:pos x="592" y="400"/>
                  </a:cxn>
                  <a:cxn ang="0">
                    <a:pos x="592" y="400"/>
                  </a:cxn>
                  <a:cxn ang="0">
                    <a:pos x="590" y="376"/>
                  </a:cxn>
                  <a:cxn ang="0">
                    <a:pos x="586" y="356"/>
                  </a:cxn>
                  <a:cxn ang="0">
                    <a:pos x="582" y="340"/>
                  </a:cxn>
                  <a:cxn ang="0">
                    <a:pos x="582" y="340"/>
                  </a:cxn>
                  <a:cxn ang="0">
                    <a:pos x="580" y="328"/>
                  </a:cxn>
                  <a:cxn ang="0">
                    <a:pos x="578" y="318"/>
                  </a:cxn>
                  <a:cxn ang="0">
                    <a:pos x="580" y="294"/>
                  </a:cxn>
                  <a:cxn ang="0">
                    <a:pos x="580" y="294"/>
                  </a:cxn>
                  <a:cxn ang="0">
                    <a:pos x="572" y="202"/>
                  </a:cxn>
                  <a:cxn ang="0">
                    <a:pos x="564" y="122"/>
                  </a:cxn>
                  <a:cxn ang="0">
                    <a:pos x="554" y="96"/>
                  </a:cxn>
                  <a:cxn ang="0">
                    <a:pos x="560" y="72"/>
                  </a:cxn>
                  <a:cxn ang="0">
                    <a:pos x="554" y="40"/>
                  </a:cxn>
                  <a:cxn ang="0">
                    <a:pos x="554" y="40"/>
                  </a:cxn>
                  <a:cxn ang="0">
                    <a:pos x="448" y="34"/>
                  </a:cxn>
                  <a:cxn ang="0">
                    <a:pos x="304" y="26"/>
                  </a:cxn>
                  <a:cxn ang="0">
                    <a:pos x="304" y="26"/>
                  </a:cxn>
                  <a:cxn ang="0">
                    <a:pos x="244" y="22"/>
                  </a:cxn>
                  <a:cxn ang="0">
                    <a:pos x="178" y="16"/>
                  </a:cxn>
                  <a:cxn ang="0">
                    <a:pos x="38" y="0"/>
                  </a:cxn>
                  <a:cxn ang="0">
                    <a:pos x="0" y="380"/>
                  </a:cxn>
                  <a:cxn ang="0">
                    <a:pos x="576" y="420"/>
                  </a:cxn>
                  <a:cxn ang="0">
                    <a:pos x="576" y="420"/>
                  </a:cxn>
                  <a:cxn ang="0">
                    <a:pos x="586" y="406"/>
                  </a:cxn>
                  <a:cxn ang="0">
                    <a:pos x="592" y="400"/>
                  </a:cxn>
                  <a:cxn ang="0">
                    <a:pos x="592" y="400"/>
                  </a:cxn>
                </a:cxnLst>
                <a:rect l="0" t="0" r="r" b="b"/>
                <a:pathLst>
                  <a:path w="592" h="420">
                    <a:moveTo>
                      <a:pt x="592" y="400"/>
                    </a:moveTo>
                    <a:lnTo>
                      <a:pt x="592" y="400"/>
                    </a:lnTo>
                    <a:lnTo>
                      <a:pt x="590" y="376"/>
                    </a:lnTo>
                    <a:lnTo>
                      <a:pt x="586" y="356"/>
                    </a:lnTo>
                    <a:lnTo>
                      <a:pt x="582" y="340"/>
                    </a:lnTo>
                    <a:lnTo>
                      <a:pt x="582" y="340"/>
                    </a:lnTo>
                    <a:lnTo>
                      <a:pt x="580" y="328"/>
                    </a:lnTo>
                    <a:lnTo>
                      <a:pt x="578" y="318"/>
                    </a:lnTo>
                    <a:lnTo>
                      <a:pt x="580" y="294"/>
                    </a:lnTo>
                    <a:lnTo>
                      <a:pt x="580" y="294"/>
                    </a:lnTo>
                    <a:lnTo>
                      <a:pt x="572" y="202"/>
                    </a:lnTo>
                    <a:lnTo>
                      <a:pt x="564" y="122"/>
                    </a:lnTo>
                    <a:lnTo>
                      <a:pt x="554" y="96"/>
                    </a:lnTo>
                    <a:lnTo>
                      <a:pt x="560" y="72"/>
                    </a:lnTo>
                    <a:lnTo>
                      <a:pt x="554" y="40"/>
                    </a:lnTo>
                    <a:lnTo>
                      <a:pt x="554" y="40"/>
                    </a:lnTo>
                    <a:lnTo>
                      <a:pt x="448" y="34"/>
                    </a:lnTo>
                    <a:lnTo>
                      <a:pt x="304" y="26"/>
                    </a:lnTo>
                    <a:lnTo>
                      <a:pt x="304" y="26"/>
                    </a:lnTo>
                    <a:lnTo>
                      <a:pt x="244" y="22"/>
                    </a:lnTo>
                    <a:lnTo>
                      <a:pt x="178" y="16"/>
                    </a:lnTo>
                    <a:lnTo>
                      <a:pt x="38" y="0"/>
                    </a:lnTo>
                    <a:lnTo>
                      <a:pt x="0" y="380"/>
                    </a:lnTo>
                    <a:lnTo>
                      <a:pt x="576" y="420"/>
                    </a:lnTo>
                    <a:lnTo>
                      <a:pt x="576" y="420"/>
                    </a:lnTo>
                    <a:lnTo>
                      <a:pt x="586" y="406"/>
                    </a:lnTo>
                    <a:lnTo>
                      <a:pt x="592" y="400"/>
                    </a:lnTo>
                    <a:lnTo>
                      <a:pt x="592" y="400"/>
                    </a:lnTo>
                    <a:close/>
                  </a:path>
                </a:pathLst>
              </a:custGeom>
              <a:solidFill>
                <a:schemeClr val="accent6">
                  <a:lumMod val="40000"/>
                  <a:lumOff val="60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sp>
            <p:nvSpPr>
              <p:cNvPr id="116" name="Freeform 69">
                <a:extLst>
                  <a:ext uri="{FF2B5EF4-FFF2-40B4-BE49-F238E27FC236}">
                    <a16:creationId xmlns:a16="http://schemas.microsoft.com/office/drawing/2014/main" id="{67B27C3D-C4D3-A042-9173-A28252D33844}"/>
                  </a:ext>
                </a:extLst>
              </p:cNvPr>
              <p:cNvSpPr>
                <a:spLocks/>
              </p:cNvSpPr>
              <p:nvPr>
                <p:custDataLst>
                  <p:tags r:id="rId150"/>
                </p:custDataLst>
              </p:nvPr>
            </p:nvSpPr>
            <p:spPr bwMode="auto">
              <a:xfrm>
                <a:off x="4234994" y="2472411"/>
                <a:ext cx="808859" cy="496402"/>
              </a:xfrm>
              <a:custGeom>
                <a:avLst/>
                <a:gdLst/>
                <a:ahLst/>
                <a:cxnLst>
                  <a:cxn ang="0">
                    <a:pos x="602" y="58"/>
                  </a:cxn>
                  <a:cxn ang="0">
                    <a:pos x="602" y="58"/>
                  </a:cxn>
                  <a:cxn ang="0">
                    <a:pos x="604" y="50"/>
                  </a:cxn>
                  <a:cxn ang="0">
                    <a:pos x="608" y="40"/>
                  </a:cxn>
                  <a:cxn ang="0">
                    <a:pos x="32" y="0"/>
                  </a:cxn>
                  <a:cxn ang="0">
                    <a:pos x="0" y="326"/>
                  </a:cxn>
                  <a:cxn ang="0">
                    <a:pos x="446" y="350"/>
                  </a:cxn>
                  <a:cxn ang="0">
                    <a:pos x="496" y="378"/>
                  </a:cxn>
                  <a:cxn ang="0">
                    <a:pos x="550" y="368"/>
                  </a:cxn>
                  <a:cxn ang="0">
                    <a:pos x="620" y="394"/>
                  </a:cxn>
                  <a:cxn ang="0">
                    <a:pos x="630" y="342"/>
                  </a:cxn>
                  <a:cxn ang="0">
                    <a:pos x="618" y="300"/>
                  </a:cxn>
                  <a:cxn ang="0">
                    <a:pos x="634" y="294"/>
                  </a:cxn>
                  <a:cxn ang="0">
                    <a:pos x="634" y="294"/>
                  </a:cxn>
                  <a:cxn ang="0">
                    <a:pos x="638" y="214"/>
                  </a:cxn>
                  <a:cxn ang="0">
                    <a:pos x="642" y="114"/>
                  </a:cxn>
                  <a:cxn ang="0">
                    <a:pos x="642" y="114"/>
                  </a:cxn>
                  <a:cxn ang="0">
                    <a:pos x="640" y="104"/>
                  </a:cxn>
                  <a:cxn ang="0">
                    <a:pos x="636" y="96"/>
                  </a:cxn>
                  <a:cxn ang="0">
                    <a:pos x="630" y="88"/>
                  </a:cxn>
                  <a:cxn ang="0">
                    <a:pos x="624" y="82"/>
                  </a:cxn>
                  <a:cxn ang="0">
                    <a:pos x="610" y="70"/>
                  </a:cxn>
                  <a:cxn ang="0">
                    <a:pos x="606" y="64"/>
                  </a:cxn>
                  <a:cxn ang="0">
                    <a:pos x="602" y="58"/>
                  </a:cxn>
                  <a:cxn ang="0">
                    <a:pos x="602" y="58"/>
                  </a:cxn>
                </a:cxnLst>
                <a:rect l="0" t="0" r="r" b="b"/>
                <a:pathLst>
                  <a:path w="642" h="394">
                    <a:moveTo>
                      <a:pt x="602" y="58"/>
                    </a:moveTo>
                    <a:lnTo>
                      <a:pt x="602" y="58"/>
                    </a:lnTo>
                    <a:lnTo>
                      <a:pt x="604" y="50"/>
                    </a:lnTo>
                    <a:lnTo>
                      <a:pt x="608" y="40"/>
                    </a:lnTo>
                    <a:lnTo>
                      <a:pt x="32" y="0"/>
                    </a:lnTo>
                    <a:lnTo>
                      <a:pt x="0" y="326"/>
                    </a:lnTo>
                    <a:lnTo>
                      <a:pt x="446" y="350"/>
                    </a:lnTo>
                    <a:lnTo>
                      <a:pt x="496" y="378"/>
                    </a:lnTo>
                    <a:lnTo>
                      <a:pt x="550" y="368"/>
                    </a:lnTo>
                    <a:lnTo>
                      <a:pt x="620" y="394"/>
                    </a:lnTo>
                    <a:lnTo>
                      <a:pt x="630" y="342"/>
                    </a:lnTo>
                    <a:lnTo>
                      <a:pt x="618" y="300"/>
                    </a:lnTo>
                    <a:lnTo>
                      <a:pt x="634" y="294"/>
                    </a:lnTo>
                    <a:lnTo>
                      <a:pt x="634" y="294"/>
                    </a:lnTo>
                    <a:lnTo>
                      <a:pt x="638" y="214"/>
                    </a:lnTo>
                    <a:lnTo>
                      <a:pt x="642" y="114"/>
                    </a:lnTo>
                    <a:lnTo>
                      <a:pt x="642" y="114"/>
                    </a:lnTo>
                    <a:lnTo>
                      <a:pt x="640" y="104"/>
                    </a:lnTo>
                    <a:lnTo>
                      <a:pt x="636" y="96"/>
                    </a:lnTo>
                    <a:lnTo>
                      <a:pt x="630" y="88"/>
                    </a:lnTo>
                    <a:lnTo>
                      <a:pt x="624" y="82"/>
                    </a:lnTo>
                    <a:lnTo>
                      <a:pt x="610" y="70"/>
                    </a:lnTo>
                    <a:lnTo>
                      <a:pt x="606" y="64"/>
                    </a:lnTo>
                    <a:lnTo>
                      <a:pt x="602" y="58"/>
                    </a:lnTo>
                    <a:lnTo>
                      <a:pt x="602" y="58"/>
                    </a:lnTo>
                    <a:close/>
                  </a:path>
                </a:pathLst>
              </a:custGeom>
              <a:solidFill>
                <a:schemeClr val="accent6">
                  <a:lumMod val="40000"/>
                  <a:lumOff val="60000"/>
                </a:schemeClr>
              </a:solidFill>
              <a:ln w="3175">
                <a:solidFill>
                  <a:schemeClr val="bg1"/>
                </a:solidFill>
              </a:ln>
            </p:spPr>
            <p:txBody>
              <a:bodyPr vert="horz" wrap="square" lIns="83092" tIns="41546" rIns="83092" bIns="41546" numCol="1" anchor="t" anchorCtr="0" compatLnSpc="1">
                <a:prstTxWarp prst="textNoShape">
                  <a:avLst/>
                </a:prstTxWarp>
              </a:bodyPr>
              <a:lstStyle/>
              <a:p>
                <a:endParaRPr lang="en-US" sz="1636" dirty="0">
                  <a:solidFill>
                    <a:srgbClr val="000000"/>
                  </a:solidFill>
                </a:endParaRPr>
              </a:p>
            </p:txBody>
          </p:sp>
        </p:grpSp>
        <p:grpSp>
          <p:nvGrpSpPr>
            <p:cNvPr id="9" name="Group 8">
              <a:extLst>
                <a:ext uri="{FF2B5EF4-FFF2-40B4-BE49-F238E27FC236}">
                  <a16:creationId xmlns:a16="http://schemas.microsoft.com/office/drawing/2014/main" id="{B2C8C85B-2591-0B4D-A9D3-575E7AC4A811}"/>
                </a:ext>
              </a:extLst>
            </p:cNvPr>
            <p:cNvGrpSpPr/>
            <p:nvPr/>
          </p:nvGrpSpPr>
          <p:grpSpPr>
            <a:xfrm>
              <a:off x="738898" y="1896968"/>
              <a:ext cx="5534765" cy="2937839"/>
              <a:chOff x="830379" y="2160892"/>
              <a:chExt cx="5326893" cy="2827497"/>
            </a:xfrm>
          </p:grpSpPr>
          <p:sp>
            <p:nvSpPr>
              <p:cNvPr id="10" name="TextBox 9">
                <a:extLst>
                  <a:ext uri="{FF2B5EF4-FFF2-40B4-BE49-F238E27FC236}">
                    <a16:creationId xmlns:a16="http://schemas.microsoft.com/office/drawing/2014/main" id="{1B3CCC1C-C3AB-A74A-989A-19C6ABC2F41D}"/>
                  </a:ext>
                </a:extLst>
              </p:cNvPr>
              <p:cNvSpPr txBox="1"/>
              <p:nvPr>
                <p:custDataLst>
                  <p:tags r:id="rId45"/>
                </p:custDataLst>
              </p:nvPr>
            </p:nvSpPr>
            <p:spPr>
              <a:xfrm>
                <a:off x="830379" y="4884713"/>
                <a:ext cx="347460"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HAWAII</a:t>
                </a:r>
              </a:p>
            </p:txBody>
          </p:sp>
          <p:sp>
            <p:nvSpPr>
              <p:cNvPr id="11" name="Oval 10">
                <a:extLst>
                  <a:ext uri="{FF2B5EF4-FFF2-40B4-BE49-F238E27FC236}">
                    <a16:creationId xmlns:a16="http://schemas.microsoft.com/office/drawing/2014/main" id="{D24E898E-2DA4-DF45-B041-17D89BD6E527}"/>
                  </a:ext>
                </a:extLst>
              </p:cNvPr>
              <p:cNvSpPr>
                <a:spLocks noChangeAspect="1"/>
              </p:cNvSpPr>
              <p:nvPr>
                <p:custDataLst>
                  <p:tags r:id="rId46"/>
                </p:custDataLst>
              </p:nvPr>
            </p:nvSpPr>
            <p:spPr>
              <a:xfrm>
                <a:off x="5236700" y="2939918"/>
                <a:ext cx="52894" cy="52894"/>
              </a:xfrm>
              <a:prstGeom prst="ellipse">
                <a:avLst/>
              </a:prstGeom>
              <a:solidFill>
                <a:schemeClr val="accent6"/>
              </a:solidFill>
              <a:ln w="12700" cmpd="sng">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83092" tIns="41546" rIns="83092" bIns="41546" numCol="1" spcCol="0" rtlCol="0" fromWordArt="0" anchor="ctr" anchorCtr="0" forceAA="0" compatLnSpc="1">
                <a:prstTxWarp prst="textNoShape">
                  <a:avLst/>
                </a:prstTxWarp>
                <a:noAutofit/>
              </a:bodyPr>
              <a:lstStyle/>
              <a:p>
                <a:pPr algn="ctr"/>
                <a:endParaRPr lang="en-US" sz="700" dirty="0">
                  <a:solidFill>
                    <a:schemeClr val="tx1">
                      <a:lumMod val="75000"/>
                      <a:lumOff val="25000"/>
                    </a:schemeClr>
                  </a:solidFill>
                </a:endParaRPr>
              </a:p>
            </p:txBody>
          </p:sp>
          <p:sp>
            <p:nvSpPr>
              <p:cNvPr id="12" name="TextBox 11">
                <a:extLst>
                  <a:ext uri="{FF2B5EF4-FFF2-40B4-BE49-F238E27FC236}">
                    <a16:creationId xmlns:a16="http://schemas.microsoft.com/office/drawing/2014/main" id="{3E64AF8F-8C12-7941-BCCC-D7EC0F3B1763}"/>
                  </a:ext>
                </a:extLst>
              </p:cNvPr>
              <p:cNvSpPr txBox="1"/>
              <p:nvPr>
                <p:custDataLst>
                  <p:tags r:id="rId47"/>
                </p:custDataLst>
              </p:nvPr>
            </p:nvSpPr>
            <p:spPr>
              <a:xfrm>
                <a:off x="5117671" y="3193638"/>
                <a:ext cx="520254"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NEW JERSEY</a:t>
                </a:r>
              </a:p>
            </p:txBody>
          </p:sp>
          <p:sp>
            <p:nvSpPr>
              <p:cNvPr id="13" name="TextBox 12">
                <a:extLst>
                  <a:ext uri="{FF2B5EF4-FFF2-40B4-BE49-F238E27FC236}">
                    <a16:creationId xmlns:a16="http://schemas.microsoft.com/office/drawing/2014/main" id="{3FFD6ED8-81C5-7F4B-80D6-17962FD9D57E}"/>
                  </a:ext>
                </a:extLst>
              </p:cNvPr>
              <p:cNvSpPr txBox="1"/>
              <p:nvPr>
                <p:custDataLst>
                  <p:tags r:id="rId48"/>
                </p:custDataLst>
              </p:nvPr>
            </p:nvSpPr>
            <p:spPr>
              <a:xfrm>
                <a:off x="5119799" y="3090885"/>
                <a:ext cx="623621"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CONNECTICUT</a:t>
                </a:r>
              </a:p>
            </p:txBody>
          </p:sp>
          <p:cxnSp>
            <p:nvCxnSpPr>
              <p:cNvPr id="14" name="Straight Connector 13">
                <a:extLst>
                  <a:ext uri="{FF2B5EF4-FFF2-40B4-BE49-F238E27FC236}">
                    <a16:creationId xmlns:a16="http://schemas.microsoft.com/office/drawing/2014/main" id="{3AB05062-9D9C-B648-B18E-A200BBDBF493}"/>
                  </a:ext>
                </a:extLst>
              </p:cNvPr>
              <p:cNvCxnSpPr>
                <a:stCxn id="11" idx="4"/>
              </p:cNvCxnSpPr>
              <p:nvPr>
                <p:custDataLst>
                  <p:tags r:id="rId49"/>
                </p:custDataLst>
              </p:nvPr>
            </p:nvCxnSpPr>
            <p:spPr>
              <a:xfrm rot="16200000" flipH="1">
                <a:off x="5197671" y="3046923"/>
                <a:ext cx="130953" cy="0"/>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72C8918-B00C-4540-AAD5-963D4A319C12}"/>
                  </a:ext>
                </a:extLst>
              </p:cNvPr>
              <p:cNvSpPr txBox="1"/>
              <p:nvPr>
                <p:custDataLst>
                  <p:tags r:id="rId50"/>
                </p:custDataLst>
              </p:nvPr>
            </p:nvSpPr>
            <p:spPr>
              <a:xfrm>
                <a:off x="1114604" y="2160892"/>
                <a:ext cx="608193"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WASHINGTON</a:t>
                </a:r>
              </a:p>
            </p:txBody>
          </p:sp>
          <p:sp>
            <p:nvSpPr>
              <p:cNvPr id="16" name="TextBox 15">
                <a:extLst>
                  <a:ext uri="{FF2B5EF4-FFF2-40B4-BE49-F238E27FC236}">
                    <a16:creationId xmlns:a16="http://schemas.microsoft.com/office/drawing/2014/main" id="{6F4B7C15-FB96-1C47-B909-5692F3930ACD}"/>
                  </a:ext>
                </a:extLst>
              </p:cNvPr>
              <p:cNvSpPr txBox="1"/>
              <p:nvPr>
                <p:custDataLst>
                  <p:tags r:id="rId51"/>
                </p:custDataLst>
              </p:nvPr>
            </p:nvSpPr>
            <p:spPr>
              <a:xfrm>
                <a:off x="1973672" y="2373684"/>
                <a:ext cx="478598"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MONTANA</a:t>
                </a:r>
              </a:p>
            </p:txBody>
          </p:sp>
          <p:sp>
            <p:nvSpPr>
              <p:cNvPr id="17" name="TextBox 16">
                <a:extLst>
                  <a:ext uri="{FF2B5EF4-FFF2-40B4-BE49-F238E27FC236}">
                    <a16:creationId xmlns:a16="http://schemas.microsoft.com/office/drawing/2014/main" id="{AB176B49-C15E-6648-B740-82F552F0B8D7}"/>
                  </a:ext>
                </a:extLst>
              </p:cNvPr>
              <p:cNvSpPr txBox="1"/>
              <p:nvPr>
                <p:custDataLst>
                  <p:tags r:id="rId52"/>
                </p:custDataLst>
              </p:nvPr>
            </p:nvSpPr>
            <p:spPr>
              <a:xfrm>
                <a:off x="2706983" y="2395199"/>
                <a:ext cx="387574" cy="207352"/>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NORTH</a:t>
                </a:r>
                <a:br>
                  <a:rPr lang="en-US" sz="700" dirty="0">
                    <a:solidFill>
                      <a:schemeClr val="tx1">
                        <a:lumMod val="75000"/>
                        <a:lumOff val="25000"/>
                      </a:schemeClr>
                    </a:solidFill>
                  </a:rPr>
                </a:br>
                <a:r>
                  <a:rPr lang="en-US" sz="700" dirty="0">
                    <a:solidFill>
                      <a:schemeClr val="tx1">
                        <a:lumMod val="75000"/>
                        <a:lumOff val="25000"/>
                      </a:schemeClr>
                    </a:solidFill>
                  </a:rPr>
                  <a:t>DAKOTA</a:t>
                </a:r>
              </a:p>
            </p:txBody>
          </p:sp>
          <p:sp>
            <p:nvSpPr>
              <p:cNvPr id="18" name="TextBox 17">
                <a:extLst>
                  <a:ext uri="{FF2B5EF4-FFF2-40B4-BE49-F238E27FC236}">
                    <a16:creationId xmlns:a16="http://schemas.microsoft.com/office/drawing/2014/main" id="{DF4B8334-B51D-0049-A65D-93BFD49CA308}"/>
                  </a:ext>
                </a:extLst>
              </p:cNvPr>
              <p:cNvSpPr txBox="1"/>
              <p:nvPr>
                <p:custDataLst>
                  <p:tags r:id="rId53"/>
                </p:custDataLst>
              </p:nvPr>
            </p:nvSpPr>
            <p:spPr>
              <a:xfrm>
                <a:off x="3180613" y="2446980"/>
                <a:ext cx="531054" cy="103676"/>
              </a:xfrm>
              <a:prstGeom prst="rect">
                <a:avLst/>
              </a:prstGeom>
            </p:spPr>
            <p:txBody>
              <a:bodyPr wrap="none" lIns="32714" tIns="0" rIns="32714" bIns="0" rtlCol="0" anchor="ctr">
                <a:spAutoFit/>
              </a:bodyPr>
              <a:lstStyle/>
              <a:p>
                <a:pPr algn="ctr"/>
                <a:r>
                  <a:rPr lang="en-US" sz="700" dirty="0" smtClean="0">
                    <a:solidFill>
                      <a:schemeClr val="tx1">
                        <a:lumMod val="75000"/>
                        <a:lumOff val="25000"/>
                      </a:schemeClr>
                    </a:solidFill>
                  </a:rPr>
                  <a:t>MINNESOTA</a:t>
                </a:r>
                <a:endParaRPr lang="en-US" sz="700" dirty="0">
                  <a:solidFill>
                    <a:schemeClr val="tx1">
                      <a:lumMod val="75000"/>
                      <a:lumOff val="25000"/>
                    </a:schemeClr>
                  </a:solidFill>
                </a:endParaRPr>
              </a:p>
            </p:txBody>
          </p:sp>
          <p:sp>
            <p:nvSpPr>
              <p:cNvPr id="19" name="TextBox 18">
                <a:extLst>
                  <a:ext uri="{FF2B5EF4-FFF2-40B4-BE49-F238E27FC236}">
                    <a16:creationId xmlns:a16="http://schemas.microsoft.com/office/drawing/2014/main" id="{44BE7454-C16D-5D41-B1D7-EE98E2A878DE}"/>
                  </a:ext>
                </a:extLst>
              </p:cNvPr>
              <p:cNvSpPr txBox="1"/>
              <p:nvPr>
                <p:custDataLst>
                  <p:tags r:id="rId54"/>
                </p:custDataLst>
              </p:nvPr>
            </p:nvSpPr>
            <p:spPr>
              <a:xfrm>
                <a:off x="1051986" y="2507646"/>
                <a:ext cx="406087"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OREGON</a:t>
                </a:r>
              </a:p>
            </p:txBody>
          </p:sp>
          <p:sp>
            <p:nvSpPr>
              <p:cNvPr id="20" name="TextBox 19">
                <a:extLst>
                  <a:ext uri="{FF2B5EF4-FFF2-40B4-BE49-F238E27FC236}">
                    <a16:creationId xmlns:a16="http://schemas.microsoft.com/office/drawing/2014/main" id="{3CA1F7F0-52F5-C748-8D25-711B4A43805D}"/>
                  </a:ext>
                </a:extLst>
              </p:cNvPr>
              <p:cNvSpPr txBox="1"/>
              <p:nvPr>
                <p:custDataLst>
                  <p:tags r:id="rId55"/>
                </p:custDataLst>
              </p:nvPr>
            </p:nvSpPr>
            <p:spPr>
              <a:xfrm>
                <a:off x="1599524" y="2664092"/>
                <a:ext cx="321233"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IDAHO</a:t>
                </a:r>
              </a:p>
            </p:txBody>
          </p:sp>
          <p:sp>
            <p:nvSpPr>
              <p:cNvPr id="21" name="TextBox 20">
                <a:extLst>
                  <a:ext uri="{FF2B5EF4-FFF2-40B4-BE49-F238E27FC236}">
                    <a16:creationId xmlns:a16="http://schemas.microsoft.com/office/drawing/2014/main" id="{67A4C537-96DC-E34B-A1AA-6DF88C950757}"/>
                  </a:ext>
                </a:extLst>
              </p:cNvPr>
              <p:cNvSpPr txBox="1"/>
              <p:nvPr>
                <p:custDataLst>
                  <p:tags r:id="rId56"/>
                </p:custDataLst>
              </p:nvPr>
            </p:nvSpPr>
            <p:spPr>
              <a:xfrm>
                <a:off x="2074860" y="2866505"/>
                <a:ext cx="464713"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WYOMING</a:t>
                </a:r>
              </a:p>
            </p:txBody>
          </p:sp>
          <p:sp>
            <p:nvSpPr>
              <p:cNvPr id="22" name="TextBox 21">
                <a:extLst>
                  <a:ext uri="{FF2B5EF4-FFF2-40B4-BE49-F238E27FC236}">
                    <a16:creationId xmlns:a16="http://schemas.microsoft.com/office/drawing/2014/main" id="{64D3FFDF-041F-9341-85EA-623810D070BD}"/>
                  </a:ext>
                </a:extLst>
              </p:cNvPr>
              <p:cNvSpPr txBox="1"/>
              <p:nvPr>
                <p:custDataLst>
                  <p:tags r:id="rId57"/>
                </p:custDataLst>
              </p:nvPr>
            </p:nvSpPr>
            <p:spPr>
              <a:xfrm>
                <a:off x="2667941" y="3110659"/>
                <a:ext cx="460085"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NEBRASKA</a:t>
                </a:r>
              </a:p>
            </p:txBody>
          </p:sp>
          <p:sp>
            <p:nvSpPr>
              <p:cNvPr id="23" name="TextBox 22">
                <a:extLst>
                  <a:ext uri="{FF2B5EF4-FFF2-40B4-BE49-F238E27FC236}">
                    <a16:creationId xmlns:a16="http://schemas.microsoft.com/office/drawing/2014/main" id="{7E55216B-150C-3641-86AC-25F2A932393E}"/>
                  </a:ext>
                </a:extLst>
              </p:cNvPr>
              <p:cNvSpPr txBox="1"/>
              <p:nvPr>
                <p:custDataLst>
                  <p:tags r:id="rId58"/>
                </p:custDataLst>
              </p:nvPr>
            </p:nvSpPr>
            <p:spPr>
              <a:xfrm>
                <a:off x="2582990" y="2791842"/>
                <a:ext cx="679163"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SOUTH DAKOTA</a:t>
                </a:r>
              </a:p>
            </p:txBody>
          </p:sp>
          <p:sp>
            <p:nvSpPr>
              <p:cNvPr id="24" name="TextBox 23">
                <a:extLst>
                  <a:ext uri="{FF2B5EF4-FFF2-40B4-BE49-F238E27FC236}">
                    <a16:creationId xmlns:a16="http://schemas.microsoft.com/office/drawing/2014/main" id="{9C379504-179B-CE42-AB94-8BACF18115A1}"/>
                  </a:ext>
                </a:extLst>
              </p:cNvPr>
              <p:cNvSpPr txBox="1"/>
              <p:nvPr>
                <p:custDataLst>
                  <p:tags r:id="rId59"/>
                </p:custDataLst>
              </p:nvPr>
            </p:nvSpPr>
            <p:spPr>
              <a:xfrm>
                <a:off x="3495399" y="2791844"/>
                <a:ext cx="510997"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WISCONSIN</a:t>
                </a:r>
              </a:p>
            </p:txBody>
          </p:sp>
          <p:sp>
            <p:nvSpPr>
              <p:cNvPr id="25" name="TextBox 24">
                <a:extLst>
                  <a:ext uri="{FF2B5EF4-FFF2-40B4-BE49-F238E27FC236}">
                    <a16:creationId xmlns:a16="http://schemas.microsoft.com/office/drawing/2014/main" id="{19C84223-FD5D-E042-89AF-4D249C90718D}"/>
                  </a:ext>
                </a:extLst>
              </p:cNvPr>
              <p:cNvSpPr txBox="1"/>
              <p:nvPr>
                <p:custDataLst>
                  <p:tags r:id="rId60"/>
                </p:custDataLst>
              </p:nvPr>
            </p:nvSpPr>
            <p:spPr>
              <a:xfrm>
                <a:off x="4053891" y="2918417"/>
                <a:ext cx="381192" cy="92411"/>
              </a:xfrm>
              <a:prstGeom prst="rect">
                <a:avLst/>
              </a:prstGeom>
            </p:spPr>
            <p:txBody>
              <a:bodyPr wrap="none" lIns="32714" tIns="0" rIns="32714" bIns="0" rtlCol="0" anchor="ctr">
                <a:spAutoFit/>
              </a:bodyPr>
              <a:lstStyle/>
              <a:p>
                <a:pPr algn="ctr"/>
                <a:r>
                  <a:rPr lang="en-US" sz="680" dirty="0">
                    <a:solidFill>
                      <a:schemeClr val="tx1">
                        <a:lumMod val="75000"/>
                        <a:lumOff val="25000"/>
                      </a:schemeClr>
                    </a:solidFill>
                  </a:rPr>
                  <a:t>MICHIGAN</a:t>
                </a:r>
              </a:p>
            </p:txBody>
          </p:sp>
          <p:sp>
            <p:nvSpPr>
              <p:cNvPr id="26" name="TextBox 25">
                <a:extLst>
                  <a:ext uri="{FF2B5EF4-FFF2-40B4-BE49-F238E27FC236}">
                    <a16:creationId xmlns:a16="http://schemas.microsoft.com/office/drawing/2014/main" id="{716DFE54-557C-2947-B36A-0A42838611BC}"/>
                  </a:ext>
                </a:extLst>
              </p:cNvPr>
              <p:cNvSpPr txBox="1"/>
              <p:nvPr>
                <p:custDataLst>
                  <p:tags r:id="rId61"/>
                </p:custDataLst>
              </p:nvPr>
            </p:nvSpPr>
            <p:spPr>
              <a:xfrm rot="20399292">
                <a:off x="4724948" y="2811232"/>
                <a:ext cx="391998" cy="93750"/>
              </a:xfrm>
              <a:prstGeom prst="rect">
                <a:avLst/>
              </a:prstGeom>
            </p:spPr>
            <p:txBody>
              <a:bodyPr wrap="none" lIns="32714" tIns="0" rIns="32714" bIns="0" rtlCol="0" anchor="ctr">
                <a:spAutoFit/>
              </a:bodyPr>
              <a:lstStyle/>
              <a:p>
                <a:pPr algn="ctr"/>
                <a:r>
                  <a:rPr lang="en-US" sz="700" dirty="0">
                    <a:solidFill>
                      <a:schemeClr val="bg1"/>
                    </a:solidFill>
                  </a:rPr>
                  <a:t>NEW YORK</a:t>
                </a:r>
              </a:p>
            </p:txBody>
          </p:sp>
          <p:sp>
            <p:nvSpPr>
              <p:cNvPr id="27" name="TextBox 26">
                <a:extLst>
                  <a:ext uri="{FF2B5EF4-FFF2-40B4-BE49-F238E27FC236}">
                    <a16:creationId xmlns:a16="http://schemas.microsoft.com/office/drawing/2014/main" id="{7812937F-A25E-3048-AFAE-FA72B06FD2BD}"/>
                  </a:ext>
                </a:extLst>
              </p:cNvPr>
              <p:cNvSpPr txBox="1"/>
              <p:nvPr>
                <p:custDataLst>
                  <p:tags r:id="rId62"/>
                </p:custDataLst>
              </p:nvPr>
            </p:nvSpPr>
            <p:spPr>
              <a:xfrm>
                <a:off x="4865874" y="2396890"/>
                <a:ext cx="452371"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VERMONT</a:t>
                </a:r>
              </a:p>
            </p:txBody>
          </p:sp>
          <p:sp>
            <p:nvSpPr>
              <p:cNvPr id="28" name="TextBox 27">
                <a:extLst>
                  <a:ext uri="{FF2B5EF4-FFF2-40B4-BE49-F238E27FC236}">
                    <a16:creationId xmlns:a16="http://schemas.microsoft.com/office/drawing/2014/main" id="{864FE7E9-9D70-654A-A1ED-D453F0CF3D3F}"/>
                  </a:ext>
                </a:extLst>
              </p:cNvPr>
              <p:cNvSpPr txBox="1"/>
              <p:nvPr>
                <p:custDataLst>
                  <p:tags r:id="rId63"/>
                </p:custDataLst>
              </p:nvPr>
            </p:nvSpPr>
            <p:spPr>
              <a:xfrm>
                <a:off x="5274079" y="2356567"/>
                <a:ext cx="315062" cy="103676"/>
              </a:xfrm>
              <a:prstGeom prst="rect">
                <a:avLst/>
              </a:prstGeom>
            </p:spPr>
            <p:txBody>
              <a:bodyPr wrap="none" lIns="32714" tIns="0" rIns="32714" bIns="0" rtlCol="0" anchor="ctr">
                <a:spAutoFit/>
              </a:bodyPr>
              <a:lstStyle/>
              <a:p>
                <a:pPr algn="ctr"/>
                <a:r>
                  <a:rPr lang="en-US" sz="700" dirty="0" smtClean="0">
                    <a:solidFill>
                      <a:schemeClr val="tx1">
                        <a:lumMod val="75000"/>
                        <a:lumOff val="25000"/>
                      </a:schemeClr>
                    </a:solidFill>
                  </a:rPr>
                  <a:t>MAINE</a:t>
                </a:r>
                <a:endParaRPr lang="en-US" sz="700" dirty="0">
                  <a:solidFill>
                    <a:schemeClr val="tx1">
                      <a:lumMod val="75000"/>
                      <a:lumOff val="25000"/>
                    </a:schemeClr>
                  </a:solidFill>
                </a:endParaRPr>
              </a:p>
            </p:txBody>
          </p:sp>
          <p:sp>
            <p:nvSpPr>
              <p:cNvPr id="29" name="TextBox 28">
                <a:extLst>
                  <a:ext uri="{FF2B5EF4-FFF2-40B4-BE49-F238E27FC236}">
                    <a16:creationId xmlns:a16="http://schemas.microsoft.com/office/drawing/2014/main" id="{2F39C3A4-1CF3-C548-BC04-F23FC4EF512E}"/>
                  </a:ext>
                </a:extLst>
              </p:cNvPr>
              <p:cNvSpPr txBox="1"/>
              <p:nvPr>
                <p:custDataLst>
                  <p:tags r:id="rId64"/>
                </p:custDataLst>
              </p:nvPr>
            </p:nvSpPr>
            <p:spPr>
              <a:xfrm>
                <a:off x="5328967" y="2677787"/>
                <a:ext cx="713104"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NEW HAMPSHIRE</a:t>
                </a:r>
              </a:p>
            </p:txBody>
          </p:sp>
          <p:sp>
            <p:nvSpPr>
              <p:cNvPr id="30" name="TextBox 29">
                <a:extLst>
                  <a:ext uri="{FF2B5EF4-FFF2-40B4-BE49-F238E27FC236}">
                    <a16:creationId xmlns:a16="http://schemas.microsoft.com/office/drawing/2014/main" id="{C59730FC-409F-DA4E-9D35-5E98123BFF73}"/>
                  </a:ext>
                </a:extLst>
              </p:cNvPr>
              <p:cNvSpPr txBox="1"/>
              <p:nvPr>
                <p:custDataLst>
                  <p:tags r:id="rId65"/>
                </p:custDataLst>
              </p:nvPr>
            </p:nvSpPr>
            <p:spPr>
              <a:xfrm>
                <a:off x="5439540" y="2756859"/>
                <a:ext cx="717732"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MASSACHUSETTS</a:t>
                </a:r>
              </a:p>
            </p:txBody>
          </p:sp>
          <p:sp>
            <p:nvSpPr>
              <p:cNvPr id="31" name="TextBox 30">
                <a:extLst>
                  <a:ext uri="{FF2B5EF4-FFF2-40B4-BE49-F238E27FC236}">
                    <a16:creationId xmlns:a16="http://schemas.microsoft.com/office/drawing/2014/main" id="{4B5E0E63-88A0-914A-AAD0-9198F5826268}"/>
                  </a:ext>
                </a:extLst>
              </p:cNvPr>
              <p:cNvSpPr txBox="1"/>
              <p:nvPr>
                <p:custDataLst>
                  <p:tags r:id="rId66"/>
                </p:custDataLst>
              </p:nvPr>
            </p:nvSpPr>
            <p:spPr>
              <a:xfrm>
                <a:off x="5271144" y="2901997"/>
                <a:ext cx="639050"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RHODE ISLAND</a:t>
                </a:r>
              </a:p>
            </p:txBody>
          </p:sp>
          <p:sp>
            <p:nvSpPr>
              <p:cNvPr id="32" name="TextBox 31">
                <a:extLst>
                  <a:ext uri="{FF2B5EF4-FFF2-40B4-BE49-F238E27FC236}">
                    <a16:creationId xmlns:a16="http://schemas.microsoft.com/office/drawing/2014/main" id="{335E25AB-659A-6C41-872C-5A5C887A6B89}"/>
                  </a:ext>
                </a:extLst>
              </p:cNvPr>
              <p:cNvSpPr txBox="1"/>
              <p:nvPr>
                <p:custDataLst>
                  <p:tags r:id="rId67"/>
                </p:custDataLst>
              </p:nvPr>
            </p:nvSpPr>
            <p:spPr>
              <a:xfrm>
                <a:off x="941561" y="3496559"/>
                <a:ext cx="427117" cy="93750"/>
              </a:xfrm>
              <a:prstGeom prst="rect">
                <a:avLst/>
              </a:prstGeom>
            </p:spPr>
            <p:txBody>
              <a:bodyPr wrap="none" lIns="32714" tIns="0" rIns="32714" bIns="0" rtlCol="0" anchor="ctr">
                <a:spAutoFit/>
              </a:bodyPr>
              <a:lstStyle/>
              <a:p>
                <a:pPr algn="ctr"/>
                <a:r>
                  <a:rPr lang="en-US" sz="700" dirty="0">
                    <a:solidFill>
                      <a:schemeClr val="bg1"/>
                    </a:solidFill>
                  </a:rPr>
                  <a:t>CALIFORNIA</a:t>
                </a:r>
              </a:p>
            </p:txBody>
          </p:sp>
          <p:sp>
            <p:nvSpPr>
              <p:cNvPr id="33" name="TextBox 32">
                <a:extLst>
                  <a:ext uri="{FF2B5EF4-FFF2-40B4-BE49-F238E27FC236}">
                    <a16:creationId xmlns:a16="http://schemas.microsoft.com/office/drawing/2014/main" id="{58975882-7329-D54D-B107-D7100C55C2A9}"/>
                  </a:ext>
                </a:extLst>
              </p:cNvPr>
              <p:cNvSpPr txBox="1"/>
              <p:nvPr>
                <p:custDataLst>
                  <p:tags r:id="rId68"/>
                </p:custDataLst>
              </p:nvPr>
            </p:nvSpPr>
            <p:spPr>
              <a:xfrm>
                <a:off x="1222405" y="3143538"/>
                <a:ext cx="387574"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NEVADA</a:t>
                </a:r>
              </a:p>
            </p:txBody>
          </p:sp>
          <p:sp>
            <p:nvSpPr>
              <p:cNvPr id="34" name="TextBox 33">
                <a:extLst>
                  <a:ext uri="{FF2B5EF4-FFF2-40B4-BE49-F238E27FC236}">
                    <a16:creationId xmlns:a16="http://schemas.microsoft.com/office/drawing/2014/main" id="{3E113F74-0DD4-6547-911A-6D719C6E8364}"/>
                  </a:ext>
                </a:extLst>
              </p:cNvPr>
              <p:cNvSpPr txBox="1"/>
              <p:nvPr>
                <p:custDataLst>
                  <p:tags r:id="rId69"/>
                </p:custDataLst>
              </p:nvPr>
            </p:nvSpPr>
            <p:spPr>
              <a:xfrm>
                <a:off x="1759420" y="3265269"/>
                <a:ext cx="276491"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UTAH</a:t>
                </a:r>
              </a:p>
            </p:txBody>
          </p:sp>
          <p:sp>
            <p:nvSpPr>
              <p:cNvPr id="35" name="TextBox 34">
                <a:extLst>
                  <a:ext uri="{FF2B5EF4-FFF2-40B4-BE49-F238E27FC236}">
                    <a16:creationId xmlns:a16="http://schemas.microsoft.com/office/drawing/2014/main" id="{FDC02222-E8C6-8444-972B-265184F9B8F7}"/>
                  </a:ext>
                </a:extLst>
              </p:cNvPr>
              <p:cNvSpPr txBox="1"/>
              <p:nvPr>
                <p:custDataLst>
                  <p:tags r:id="rId70"/>
                </p:custDataLst>
              </p:nvPr>
            </p:nvSpPr>
            <p:spPr>
              <a:xfrm>
                <a:off x="2139635" y="3387000"/>
                <a:ext cx="517169"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COLORADO</a:t>
                </a:r>
              </a:p>
            </p:txBody>
          </p:sp>
          <p:sp>
            <p:nvSpPr>
              <p:cNvPr id="36" name="TextBox 35">
                <a:extLst>
                  <a:ext uri="{FF2B5EF4-FFF2-40B4-BE49-F238E27FC236}">
                    <a16:creationId xmlns:a16="http://schemas.microsoft.com/office/drawing/2014/main" id="{3F48756B-8669-B547-AD9D-5115AF853F82}"/>
                  </a:ext>
                </a:extLst>
              </p:cNvPr>
              <p:cNvSpPr txBox="1"/>
              <p:nvPr>
                <p:custDataLst>
                  <p:tags r:id="rId71"/>
                </p:custDataLst>
              </p:nvPr>
            </p:nvSpPr>
            <p:spPr>
              <a:xfrm>
                <a:off x="2847352" y="3508734"/>
                <a:ext cx="365975"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KANSAS</a:t>
                </a:r>
              </a:p>
            </p:txBody>
          </p:sp>
          <p:sp>
            <p:nvSpPr>
              <p:cNvPr id="37" name="TextBox 36">
                <a:extLst>
                  <a:ext uri="{FF2B5EF4-FFF2-40B4-BE49-F238E27FC236}">
                    <a16:creationId xmlns:a16="http://schemas.microsoft.com/office/drawing/2014/main" id="{1B6DE23C-38EF-C342-9158-E621EDBF1EF9}"/>
                  </a:ext>
                </a:extLst>
              </p:cNvPr>
              <p:cNvSpPr txBox="1"/>
              <p:nvPr>
                <p:custDataLst>
                  <p:tags r:id="rId72"/>
                </p:custDataLst>
              </p:nvPr>
            </p:nvSpPr>
            <p:spPr>
              <a:xfrm>
                <a:off x="3363429" y="3097172"/>
                <a:ext cx="281121"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IOWA</a:t>
                </a:r>
              </a:p>
            </p:txBody>
          </p:sp>
          <p:sp>
            <p:nvSpPr>
              <p:cNvPr id="38" name="TextBox 37">
                <a:extLst>
                  <a:ext uri="{FF2B5EF4-FFF2-40B4-BE49-F238E27FC236}">
                    <a16:creationId xmlns:a16="http://schemas.microsoft.com/office/drawing/2014/main" id="{4B8FD2E3-9E08-314C-A37C-899F749CD157}"/>
                  </a:ext>
                </a:extLst>
              </p:cNvPr>
              <p:cNvSpPr txBox="1"/>
              <p:nvPr>
                <p:custDataLst>
                  <p:tags r:id="rId73"/>
                </p:custDataLst>
              </p:nvPr>
            </p:nvSpPr>
            <p:spPr>
              <a:xfrm>
                <a:off x="3659452" y="3276872"/>
                <a:ext cx="375231"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ILLINOIS</a:t>
                </a:r>
              </a:p>
            </p:txBody>
          </p:sp>
          <p:sp>
            <p:nvSpPr>
              <p:cNvPr id="39" name="TextBox 38">
                <a:extLst>
                  <a:ext uri="{FF2B5EF4-FFF2-40B4-BE49-F238E27FC236}">
                    <a16:creationId xmlns:a16="http://schemas.microsoft.com/office/drawing/2014/main" id="{75E818F1-DB8C-0647-BC4B-01E3A20DEC8E}"/>
                  </a:ext>
                </a:extLst>
              </p:cNvPr>
              <p:cNvSpPr txBox="1"/>
              <p:nvPr>
                <p:custDataLst>
                  <p:tags r:id="rId74"/>
                </p:custDataLst>
              </p:nvPr>
            </p:nvSpPr>
            <p:spPr>
              <a:xfrm>
                <a:off x="3320399" y="3531071"/>
                <a:ext cx="494931" cy="93750"/>
              </a:xfrm>
              <a:prstGeom prst="rect">
                <a:avLst/>
              </a:prstGeom>
            </p:spPr>
            <p:txBody>
              <a:bodyPr wrap="square" lIns="32714" tIns="0" rIns="32714" bIns="0" rtlCol="0" anchor="ctr">
                <a:spAutoFit/>
              </a:bodyPr>
              <a:lstStyle/>
              <a:p>
                <a:pPr algn="ctr"/>
                <a:r>
                  <a:rPr lang="en-US" sz="700" dirty="0">
                    <a:solidFill>
                      <a:schemeClr val="tx1">
                        <a:lumMod val="75000"/>
                        <a:lumOff val="25000"/>
                      </a:schemeClr>
                    </a:solidFill>
                  </a:rPr>
                  <a:t>MISSOURI</a:t>
                </a:r>
              </a:p>
            </p:txBody>
          </p:sp>
          <p:sp>
            <p:nvSpPr>
              <p:cNvPr id="40" name="TextBox 39">
                <a:extLst>
                  <a:ext uri="{FF2B5EF4-FFF2-40B4-BE49-F238E27FC236}">
                    <a16:creationId xmlns:a16="http://schemas.microsoft.com/office/drawing/2014/main" id="{C406B6DD-A714-FD41-9171-8CA69CF2D951}"/>
                  </a:ext>
                </a:extLst>
              </p:cNvPr>
              <p:cNvSpPr txBox="1"/>
              <p:nvPr>
                <p:custDataLst>
                  <p:tags r:id="rId75"/>
                </p:custDataLst>
              </p:nvPr>
            </p:nvSpPr>
            <p:spPr>
              <a:xfrm>
                <a:off x="3386151" y="3868137"/>
                <a:ext cx="467799"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ARKANSAS</a:t>
                </a:r>
              </a:p>
            </p:txBody>
          </p:sp>
          <p:sp>
            <p:nvSpPr>
              <p:cNvPr id="41" name="TextBox 40">
                <a:extLst>
                  <a:ext uri="{FF2B5EF4-FFF2-40B4-BE49-F238E27FC236}">
                    <a16:creationId xmlns:a16="http://schemas.microsoft.com/office/drawing/2014/main" id="{EA2C281C-616F-0F4A-8F7C-73CDEB3783DE}"/>
                  </a:ext>
                </a:extLst>
              </p:cNvPr>
              <p:cNvSpPr txBox="1"/>
              <p:nvPr>
                <p:custDataLst>
                  <p:tags r:id="rId76"/>
                </p:custDataLst>
              </p:nvPr>
            </p:nvSpPr>
            <p:spPr>
              <a:xfrm>
                <a:off x="3946397" y="3753695"/>
                <a:ext cx="490941"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TENNESSEE</a:t>
                </a:r>
              </a:p>
            </p:txBody>
          </p:sp>
          <p:sp>
            <p:nvSpPr>
              <p:cNvPr id="42" name="TextBox 41">
                <a:extLst>
                  <a:ext uri="{FF2B5EF4-FFF2-40B4-BE49-F238E27FC236}">
                    <a16:creationId xmlns:a16="http://schemas.microsoft.com/office/drawing/2014/main" id="{8932A61B-7A41-7C4A-A0C6-906285FABA3B}"/>
                  </a:ext>
                </a:extLst>
              </p:cNvPr>
              <p:cNvSpPr txBox="1"/>
              <p:nvPr>
                <p:custDataLst>
                  <p:tags r:id="rId77"/>
                </p:custDataLst>
              </p:nvPr>
            </p:nvSpPr>
            <p:spPr>
              <a:xfrm>
                <a:off x="4087400" y="3552828"/>
                <a:ext cx="461628"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KENTUCKY</a:t>
                </a:r>
              </a:p>
            </p:txBody>
          </p:sp>
          <p:sp>
            <p:nvSpPr>
              <p:cNvPr id="43" name="TextBox 42">
                <a:extLst>
                  <a:ext uri="{FF2B5EF4-FFF2-40B4-BE49-F238E27FC236}">
                    <a16:creationId xmlns:a16="http://schemas.microsoft.com/office/drawing/2014/main" id="{636EFD43-FED8-6641-8712-ED317C7F4D1D}"/>
                  </a:ext>
                </a:extLst>
              </p:cNvPr>
              <p:cNvSpPr txBox="1"/>
              <p:nvPr>
                <p:custDataLst>
                  <p:tags r:id="rId78"/>
                </p:custDataLst>
              </p:nvPr>
            </p:nvSpPr>
            <p:spPr>
              <a:xfrm>
                <a:off x="3942102" y="3336330"/>
                <a:ext cx="393745"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INDIANA</a:t>
                </a:r>
              </a:p>
            </p:txBody>
          </p:sp>
          <p:sp>
            <p:nvSpPr>
              <p:cNvPr id="44" name="TextBox 43">
                <a:extLst>
                  <a:ext uri="{FF2B5EF4-FFF2-40B4-BE49-F238E27FC236}">
                    <a16:creationId xmlns:a16="http://schemas.microsoft.com/office/drawing/2014/main" id="{DE609EE3-7250-5547-A752-B262EFFD72A3}"/>
                  </a:ext>
                </a:extLst>
              </p:cNvPr>
              <p:cNvSpPr txBox="1"/>
              <p:nvPr>
                <p:custDataLst>
                  <p:tags r:id="rId79"/>
                </p:custDataLst>
              </p:nvPr>
            </p:nvSpPr>
            <p:spPr>
              <a:xfrm>
                <a:off x="4274543" y="3177048"/>
                <a:ext cx="300292" cy="93750"/>
              </a:xfrm>
              <a:prstGeom prst="rect">
                <a:avLst/>
              </a:prstGeom>
            </p:spPr>
            <p:txBody>
              <a:bodyPr wrap="square" lIns="32714" tIns="0" rIns="32714" bIns="0" rtlCol="0" anchor="ctr">
                <a:spAutoFit/>
              </a:bodyPr>
              <a:lstStyle/>
              <a:p>
                <a:pPr algn="ctr"/>
                <a:r>
                  <a:rPr lang="en-US" sz="700" dirty="0">
                    <a:solidFill>
                      <a:schemeClr val="tx1">
                        <a:lumMod val="75000"/>
                        <a:lumOff val="25000"/>
                      </a:schemeClr>
                    </a:solidFill>
                  </a:rPr>
                  <a:t>OHIO</a:t>
                </a:r>
              </a:p>
            </p:txBody>
          </p:sp>
          <p:sp>
            <p:nvSpPr>
              <p:cNvPr id="45" name="TextBox 44">
                <a:extLst>
                  <a:ext uri="{FF2B5EF4-FFF2-40B4-BE49-F238E27FC236}">
                    <a16:creationId xmlns:a16="http://schemas.microsoft.com/office/drawing/2014/main" id="{4836C0A6-63D5-784A-B766-070BC2C0A9BA}"/>
                  </a:ext>
                </a:extLst>
              </p:cNvPr>
              <p:cNvSpPr txBox="1"/>
              <p:nvPr>
                <p:custDataLst>
                  <p:tags r:id="rId80"/>
                </p:custDataLst>
              </p:nvPr>
            </p:nvSpPr>
            <p:spPr>
              <a:xfrm>
                <a:off x="4535992" y="3058376"/>
                <a:ext cx="648307"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PENNSYLVANIA</a:t>
                </a:r>
              </a:p>
            </p:txBody>
          </p:sp>
          <p:sp>
            <p:nvSpPr>
              <p:cNvPr id="46" name="TextBox 45">
                <a:extLst>
                  <a:ext uri="{FF2B5EF4-FFF2-40B4-BE49-F238E27FC236}">
                    <a16:creationId xmlns:a16="http://schemas.microsoft.com/office/drawing/2014/main" id="{2D1CE856-C489-AD4B-863B-EEADC742A9EC}"/>
                  </a:ext>
                </a:extLst>
              </p:cNvPr>
              <p:cNvSpPr txBox="1"/>
              <p:nvPr>
                <p:custDataLst>
                  <p:tags r:id="rId81"/>
                </p:custDataLst>
              </p:nvPr>
            </p:nvSpPr>
            <p:spPr>
              <a:xfrm>
                <a:off x="1536580" y="3827910"/>
                <a:ext cx="416886"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ARIZONA</a:t>
                </a:r>
              </a:p>
            </p:txBody>
          </p:sp>
          <p:sp>
            <p:nvSpPr>
              <p:cNvPr id="47" name="TextBox 46">
                <a:extLst>
                  <a:ext uri="{FF2B5EF4-FFF2-40B4-BE49-F238E27FC236}">
                    <a16:creationId xmlns:a16="http://schemas.microsoft.com/office/drawing/2014/main" id="{510E698A-2FA2-DA4C-9EC5-A33088CAB5C2}"/>
                  </a:ext>
                </a:extLst>
              </p:cNvPr>
              <p:cNvSpPr txBox="1"/>
              <p:nvPr>
                <p:custDataLst>
                  <p:tags r:id="rId82"/>
                </p:custDataLst>
              </p:nvPr>
            </p:nvSpPr>
            <p:spPr>
              <a:xfrm>
                <a:off x="2095405" y="3870361"/>
                <a:ext cx="369060" cy="207352"/>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NEW</a:t>
                </a:r>
                <a:br>
                  <a:rPr lang="en-US" sz="700" dirty="0">
                    <a:solidFill>
                      <a:schemeClr val="tx1">
                        <a:lumMod val="75000"/>
                        <a:lumOff val="25000"/>
                      </a:schemeClr>
                    </a:solidFill>
                  </a:rPr>
                </a:br>
                <a:r>
                  <a:rPr lang="en-US" sz="700" dirty="0">
                    <a:solidFill>
                      <a:schemeClr val="tx1">
                        <a:lumMod val="75000"/>
                        <a:lumOff val="25000"/>
                      </a:schemeClr>
                    </a:solidFill>
                  </a:rPr>
                  <a:t>MEXICO</a:t>
                </a:r>
              </a:p>
            </p:txBody>
          </p:sp>
          <p:sp>
            <p:nvSpPr>
              <p:cNvPr id="48" name="TextBox 47">
                <a:extLst>
                  <a:ext uri="{FF2B5EF4-FFF2-40B4-BE49-F238E27FC236}">
                    <a16:creationId xmlns:a16="http://schemas.microsoft.com/office/drawing/2014/main" id="{7CD209FC-21F0-5546-B562-AB71788449DB}"/>
                  </a:ext>
                </a:extLst>
              </p:cNvPr>
              <p:cNvSpPr txBox="1"/>
              <p:nvPr>
                <p:custDataLst>
                  <p:tags r:id="rId83"/>
                </p:custDataLst>
              </p:nvPr>
            </p:nvSpPr>
            <p:spPr>
              <a:xfrm>
                <a:off x="2854292" y="4323177"/>
                <a:ext cx="261105" cy="93750"/>
              </a:xfrm>
              <a:prstGeom prst="rect">
                <a:avLst/>
              </a:prstGeom>
            </p:spPr>
            <p:txBody>
              <a:bodyPr wrap="square" lIns="32714" tIns="0" rIns="32714" bIns="0" rtlCol="0" anchor="ctr">
                <a:spAutoFit/>
              </a:bodyPr>
              <a:lstStyle/>
              <a:p>
                <a:pPr algn="ctr"/>
                <a:r>
                  <a:rPr lang="en-US" sz="700" dirty="0" smtClean="0">
                    <a:solidFill>
                      <a:schemeClr val="bg1"/>
                    </a:solidFill>
                  </a:rPr>
                  <a:t>TEXAS</a:t>
                </a:r>
                <a:endParaRPr lang="en-US" sz="700" dirty="0">
                  <a:solidFill>
                    <a:schemeClr val="bg1"/>
                  </a:solidFill>
                </a:endParaRPr>
              </a:p>
            </p:txBody>
          </p:sp>
          <p:sp>
            <p:nvSpPr>
              <p:cNvPr id="49" name="TextBox 48">
                <a:extLst>
                  <a:ext uri="{FF2B5EF4-FFF2-40B4-BE49-F238E27FC236}">
                    <a16:creationId xmlns:a16="http://schemas.microsoft.com/office/drawing/2014/main" id="{BFDBD4B3-E19E-B245-A897-3EB75127FF35}"/>
                  </a:ext>
                </a:extLst>
              </p:cNvPr>
              <p:cNvSpPr txBox="1"/>
              <p:nvPr>
                <p:custDataLst>
                  <p:tags r:id="rId84"/>
                </p:custDataLst>
              </p:nvPr>
            </p:nvSpPr>
            <p:spPr>
              <a:xfrm>
                <a:off x="3380157" y="4254127"/>
                <a:ext cx="478599"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LOUISIANA</a:t>
                </a:r>
              </a:p>
            </p:txBody>
          </p:sp>
          <p:sp>
            <p:nvSpPr>
              <p:cNvPr id="50" name="TextBox 49">
                <a:extLst>
                  <a:ext uri="{FF2B5EF4-FFF2-40B4-BE49-F238E27FC236}">
                    <a16:creationId xmlns:a16="http://schemas.microsoft.com/office/drawing/2014/main" id="{EFD00238-8701-244F-A880-93D590DEEEAF}"/>
                  </a:ext>
                </a:extLst>
              </p:cNvPr>
              <p:cNvSpPr txBox="1"/>
              <p:nvPr>
                <p:custDataLst>
                  <p:tags r:id="rId85"/>
                </p:custDataLst>
              </p:nvPr>
            </p:nvSpPr>
            <p:spPr>
              <a:xfrm>
                <a:off x="3642806" y="4050130"/>
                <a:ext cx="481683"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MISSISSIPPI</a:t>
                </a:r>
              </a:p>
            </p:txBody>
          </p:sp>
          <p:sp>
            <p:nvSpPr>
              <p:cNvPr id="51" name="TextBox 50">
                <a:extLst>
                  <a:ext uri="{FF2B5EF4-FFF2-40B4-BE49-F238E27FC236}">
                    <a16:creationId xmlns:a16="http://schemas.microsoft.com/office/drawing/2014/main" id="{8A68D152-D034-D149-AFB7-46C45A8C3CDD}"/>
                  </a:ext>
                </a:extLst>
              </p:cNvPr>
              <p:cNvSpPr txBox="1"/>
              <p:nvPr>
                <p:custDataLst>
                  <p:tags r:id="rId86"/>
                </p:custDataLst>
              </p:nvPr>
            </p:nvSpPr>
            <p:spPr>
              <a:xfrm>
                <a:off x="2891921" y="3839418"/>
                <a:ext cx="521796"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OKLAHOMA</a:t>
                </a:r>
              </a:p>
            </p:txBody>
          </p:sp>
          <p:sp>
            <p:nvSpPr>
              <p:cNvPr id="52" name="TextBox 51">
                <a:extLst>
                  <a:ext uri="{FF2B5EF4-FFF2-40B4-BE49-F238E27FC236}">
                    <a16:creationId xmlns:a16="http://schemas.microsoft.com/office/drawing/2014/main" id="{10507BE3-57AE-8246-B0C7-AAC199A7E8F8}"/>
                  </a:ext>
                </a:extLst>
              </p:cNvPr>
              <p:cNvSpPr txBox="1"/>
              <p:nvPr>
                <p:custDataLst>
                  <p:tags r:id="rId87"/>
                </p:custDataLst>
              </p:nvPr>
            </p:nvSpPr>
            <p:spPr>
              <a:xfrm>
                <a:off x="4259142" y="4052360"/>
                <a:ext cx="409173"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GEORGIA</a:t>
                </a:r>
              </a:p>
            </p:txBody>
          </p:sp>
          <p:sp>
            <p:nvSpPr>
              <p:cNvPr id="53" name="TextBox 52">
                <a:extLst>
                  <a:ext uri="{FF2B5EF4-FFF2-40B4-BE49-F238E27FC236}">
                    <a16:creationId xmlns:a16="http://schemas.microsoft.com/office/drawing/2014/main" id="{434098AE-5347-8743-9B2F-54EBDABFD5F8}"/>
                  </a:ext>
                </a:extLst>
              </p:cNvPr>
              <p:cNvSpPr txBox="1"/>
              <p:nvPr>
                <p:custDataLst>
                  <p:tags r:id="rId88"/>
                </p:custDataLst>
              </p:nvPr>
            </p:nvSpPr>
            <p:spPr>
              <a:xfrm>
                <a:off x="3952213" y="4148478"/>
                <a:ext cx="438486"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ALABAMA</a:t>
                </a:r>
              </a:p>
            </p:txBody>
          </p:sp>
          <p:sp>
            <p:nvSpPr>
              <p:cNvPr id="54" name="TextBox 53">
                <a:extLst>
                  <a:ext uri="{FF2B5EF4-FFF2-40B4-BE49-F238E27FC236}">
                    <a16:creationId xmlns:a16="http://schemas.microsoft.com/office/drawing/2014/main" id="{55150397-1285-E74A-B4D5-6767E2ABAC1D}"/>
                  </a:ext>
                </a:extLst>
              </p:cNvPr>
              <p:cNvSpPr txBox="1"/>
              <p:nvPr>
                <p:custDataLst>
                  <p:tags r:id="rId89"/>
                </p:custDataLst>
              </p:nvPr>
            </p:nvSpPr>
            <p:spPr>
              <a:xfrm>
                <a:off x="4792506" y="4470397"/>
                <a:ext cx="321761" cy="93749"/>
              </a:xfrm>
              <a:prstGeom prst="rect">
                <a:avLst/>
              </a:prstGeom>
            </p:spPr>
            <p:txBody>
              <a:bodyPr wrap="none" lIns="32714" tIns="0" rIns="32714" bIns="0" rtlCol="0" anchor="ctr">
                <a:spAutoFit/>
              </a:bodyPr>
              <a:lstStyle/>
              <a:p>
                <a:pPr algn="ctr"/>
                <a:r>
                  <a:rPr lang="en-US" sz="700" dirty="0"/>
                  <a:t>FLORIDA</a:t>
                </a:r>
              </a:p>
            </p:txBody>
          </p:sp>
          <p:sp>
            <p:nvSpPr>
              <p:cNvPr id="55" name="TextBox 54">
                <a:extLst>
                  <a:ext uri="{FF2B5EF4-FFF2-40B4-BE49-F238E27FC236}">
                    <a16:creationId xmlns:a16="http://schemas.microsoft.com/office/drawing/2014/main" id="{96F645DD-9B94-0E44-9418-3774E883A9BB}"/>
                  </a:ext>
                </a:extLst>
              </p:cNvPr>
              <p:cNvSpPr txBox="1"/>
              <p:nvPr>
                <p:custDataLst>
                  <p:tags r:id="rId90"/>
                </p:custDataLst>
              </p:nvPr>
            </p:nvSpPr>
            <p:spPr>
              <a:xfrm>
                <a:off x="4477574" y="3899712"/>
                <a:ext cx="546462" cy="187500"/>
              </a:xfrm>
              <a:prstGeom prst="rect">
                <a:avLst/>
              </a:prstGeom>
            </p:spPr>
            <p:txBody>
              <a:bodyPr wrap="square" lIns="32714" tIns="0" rIns="32714" bIns="0" rtlCol="0" anchor="ctr">
                <a:spAutoFit/>
              </a:bodyPr>
              <a:lstStyle/>
              <a:p>
                <a:pPr algn="ctr"/>
                <a:r>
                  <a:rPr lang="en-US" sz="700" dirty="0">
                    <a:solidFill>
                      <a:schemeClr val="tx1">
                        <a:lumMod val="75000"/>
                        <a:lumOff val="25000"/>
                      </a:schemeClr>
                    </a:solidFill>
                  </a:rPr>
                  <a:t>SOUTH</a:t>
                </a:r>
                <a:br>
                  <a:rPr lang="en-US" sz="700" dirty="0">
                    <a:solidFill>
                      <a:schemeClr val="tx1">
                        <a:lumMod val="75000"/>
                        <a:lumOff val="25000"/>
                      </a:schemeClr>
                    </a:solidFill>
                  </a:rPr>
                </a:br>
                <a:r>
                  <a:rPr lang="en-US" sz="700" dirty="0">
                    <a:solidFill>
                      <a:schemeClr val="tx1">
                        <a:lumMod val="75000"/>
                        <a:lumOff val="25000"/>
                      </a:schemeClr>
                    </a:solidFill>
                  </a:rPr>
                  <a:t>CAROLINA</a:t>
                </a:r>
              </a:p>
            </p:txBody>
          </p:sp>
          <p:sp>
            <p:nvSpPr>
              <p:cNvPr id="56" name="TextBox 55">
                <a:extLst>
                  <a:ext uri="{FF2B5EF4-FFF2-40B4-BE49-F238E27FC236}">
                    <a16:creationId xmlns:a16="http://schemas.microsoft.com/office/drawing/2014/main" id="{EFE0F379-410D-D147-8AE0-2AE16E3804D3}"/>
                  </a:ext>
                </a:extLst>
              </p:cNvPr>
              <p:cNvSpPr txBox="1"/>
              <p:nvPr>
                <p:custDataLst>
                  <p:tags r:id="rId91"/>
                </p:custDataLst>
              </p:nvPr>
            </p:nvSpPr>
            <p:spPr>
              <a:xfrm>
                <a:off x="4570843" y="3691995"/>
                <a:ext cx="594606" cy="91071"/>
              </a:xfrm>
              <a:prstGeom prst="rect">
                <a:avLst/>
              </a:prstGeom>
            </p:spPr>
            <p:txBody>
              <a:bodyPr wrap="none" lIns="32714" tIns="0" rIns="32714" bIns="0" rtlCol="0" anchor="ctr">
                <a:spAutoFit/>
              </a:bodyPr>
              <a:lstStyle/>
              <a:p>
                <a:pPr algn="ctr"/>
                <a:r>
                  <a:rPr lang="en-US" sz="670" dirty="0" smtClean="0">
                    <a:solidFill>
                      <a:schemeClr val="tx1">
                        <a:lumMod val="75000"/>
                        <a:lumOff val="25000"/>
                      </a:schemeClr>
                    </a:solidFill>
                  </a:rPr>
                  <a:t>NORTH</a:t>
                </a:r>
                <a:r>
                  <a:rPr lang="en-US" sz="680" dirty="0">
                    <a:solidFill>
                      <a:schemeClr val="tx1">
                        <a:lumMod val="75000"/>
                        <a:lumOff val="25000"/>
                      </a:schemeClr>
                    </a:solidFill>
                  </a:rPr>
                  <a:t> </a:t>
                </a:r>
                <a:r>
                  <a:rPr lang="en-US" sz="680" dirty="0" smtClean="0">
                    <a:solidFill>
                      <a:schemeClr val="tx1">
                        <a:lumMod val="75000"/>
                        <a:lumOff val="25000"/>
                      </a:schemeClr>
                    </a:solidFill>
                  </a:rPr>
                  <a:t>CAROLINA</a:t>
                </a:r>
                <a:endParaRPr lang="en-US" sz="680" dirty="0">
                  <a:solidFill>
                    <a:schemeClr val="tx1">
                      <a:lumMod val="75000"/>
                      <a:lumOff val="25000"/>
                    </a:schemeClr>
                  </a:solidFill>
                </a:endParaRPr>
              </a:p>
            </p:txBody>
          </p:sp>
          <p:sp>
            <p:nvSpPr>
              <p:cNvPr id="57" name="TextBox 56">
                <a:extLst>
                  <a:ext uri="{FF2B5EF4-FFF2-40B4-BE49-F238E27FC236}">
                    <a16:creationId xmlns:a16="http://schemas.microsoft.com/office/drawing/2014/main" id="{522623BF-1C8A-554C-BC11-64867A6F724E}"/>
                  </a:ext>
                </a:extLst>
              </p:cNvPr>
              <p:cNvSpPr txBox="1"/>
              <p:nvPr>
                <p:custDataLst>
                  <p:tags r:id="rId92"/>
                </p:custDataLst>
              </p:nvPr>
            </p:nvSpPr>
            <p:spPr>
              <a:xfrm>
                <a:off x="4735302" y="3490066"/>
                <a:ext cx="327163" cy="89732"/>
              </a:xfrm>
              <a:prstGeom prst="rect">
                <a:avLst/>
              </a:prstGeom>
            </p:spPr>
            <p:txBody>
              <a:bodyPr wrap="none" lIns="32714" tIns="0" rIns="32714" bIns="0" rtlCol="0" anchor="ctr">
                <a:spAutoFit/>
              </a:bodyPr>
              <a:lstStyle/>
              <a:p>
                <a:pPr algn="ctr"/>
                <a:r>
                  <a:rPr lang="en-US" sz="650" dirty="0">
                    <a:solidFill>
                      <a:schemeClr val="tx1">
                        <a:lumMod val="75000"/>
                        <a:lumOff val="25000"/>
                      </a:schemeClr>
                    </a:solidFill>
                  </a:rPr>
                  <a:t>VIRGINIA</a:t>
                </a:r>
              </a:p>
            </p:txBody>
          </p:sp>
          <p:sp>
            <p:nvSpPr>
              <p:cNvPr id="58" name="TextBox 57">
                <a:extLst>
                  <a:ext uri="{FF2B5EF4-FFF2-40B4-BE49-F238E27FC236}">
                    <a16:creationId xmlns:a16="http://schemas.microsoft.com/office/drawing/2014/main" id="{2A893A9D-01DF-7E43-BAD0-8D9791FF02EE}"/>
                  </a:ext>
                </a:extLst>
              </p:cNvPr>
              <p:cNvSpPr txBox="1"/>
              <p:nvPr>
                <p:custDataLst>
                  <p:tags r:id="rId93"/>
                </p:custDataLst>
              </p:nvPr>
            </p:nvSpPr>
            <p:spPr>
              <a:xfrm>
                <a:off x="4510456" y="3345373"/>
                <a:ext cx="327163" cy="179463"/>
              </a:xfrm>
              <a:prstGeom prst="rect">
                <a:avLst/>
              </a:prstGeom>
            </p:spPr>
            <p:txBody>
              <a:bodyPr wrap="none" lIns="32714" tIns="0" rIns="32714" bIns="0" rtlCol="0" anchor="ctr">
                <a:spAutoFit/>
              </a:bodyPr>
              <a:lstStyle/>
              <a:p>
                <a:pPr algn="ctr"/>
                <a:r>
                  <a:rPr lang="en-US" sz="650" dirty="0">
                    <a:solidFill>
                      <a:schemeClr val="tx1">
                        <a:lumMod val="75000"/>
                        <a:lumOff val="25000"/>
                      </a:schemeClr>
                    </a:solidFill>
                  </a:rPr>
                  <a:t>WEST</a:t>
                </a:r>
                <a:br>
                  <a:rPr lang="en-US" sz="650" dirty="0">
                    <a:solidFill>
                      <a:schemeClr val="tx1">
                        <a:lumMod val="75000"/>
                        <a:lumOff val="25000"/>
                      </a:schemeClr>
                    </a:solidFill>
                  </a:rPr>
                </a:br>
                <a:r>
                  <a:rPr lang="en-US" sz="650" dirty="0">
                    <a:solidFill>
                      <a:schemeClr val="tx1">
                        <a:lumMod val="75000"/>
                        <a:lumOff val="25000"/>
                      </a:schemeClr>
                    </a:solidFill>
                  </a:rPr>
                  <a:t>VIRGINIA</a:t>
                </a:r>
              </a:p>
            </p:txBody>
          </p:sp>
          <p:sp>
            <p:nvSpPr>
              <p:cNvPr id="59" name="TextBox 58">
                <a:extLst>
                  <a:ext uri="{FF2B5EF4-FFF2-40B4-BE49-F238E27FC236}">
                    <a16:creationId xmlns:a16="http://schemas.microsoft.com/office/drawing/2014/main" id="{C7F93B36-FA60-DA42-89B3-2EA187771D70}"/>
                  </a:ext>
                </a:extLst>
              </p:cNvPr>
              <p:cNvSpPr txBox="1"/>
              <p:nvPr>
                <p:custDataLst>
                  <p:tags r:id="rId94"/>
                </p:custDataLst>
              </p:nvPr>
            </p:nvSpPr>
            <p:spPr>
              <a:xfrm>
                <a:off x="5006801" y="3408619"/>
                <a:ext cx="498655"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MARYLAND</a:t>
                </a:r>
              </a:p>
            </p:txBody>
          </p:sp>
          <p:sp>
            <p:nvSpPr>
              <p:cNvPr id="60" name="TextBox 59">
                <a:extLst>
                  <a:ext uri="{FF2B5EF4-FFF2-40B4-BE49-F238E27FC236}">
                    <a16:creationId xmlns:a16="http://schemas.microsoft.com/office/drawing/2014/main" id="{9AB82734-75CB-4445-820B-0DC620DE804D}"/>
                  </a:ext>
                </a:extLst>
              </p:cNvPr>
              <p:cNvSpPr txBox="1"/>
              <p:nvPr>
                <p:custDataLst>
                  <p:tags r:id="rId95"/>
                </p:custDataLst>
              </p:nvPr>
            </p:nvSpPr>
            <p:spPr>
              <a:xfrm>
                <a:off x="5188967" y="3299627"/>
                <a:ext cx="481684" cy="103676"/>
              </a:xfrm>
              <a:prstGeom prst="rect">
                <a:avLst/>
              </a:prstGeom>
            </p:spPr>
            <p:txBody>
              <a:bodyPr wrap="none" lIns="32714" tIns="0" rIns="32714" bIns="0" rtlCol="0" anchor="ctr">
                <a:spAutoFit/>
              </a:bodyPr>
              <a:lstStyle/>
              <a:p>
                <a:pPr algn="ctr"/>
                <a:r>
                  <a:rPr lang="en-US" sz="700" dirty="0">
                    <a:solidFill>
                      <a:schemeClr val="tx1">
                        <a:lumMod val="75000"/>
                        <a:lumOff val="25000"/>
                      </a:schemeClr>
                    </a:solidFill>
                  </a:rPr>
                  <a:t>DELAWARE</a:t>
                </a:r>
              </a:p>
            </p:txBody>
          </p:sp>
        </p:grpSp>
      </p:grpSp>
      <p:sp>
        <p:nvSpPr>
          <p:cNvPr id="125" name="TextBox 13">
            <a:extLst>
              <a:ext uri="{FF2B5EF4-FFF2-40B4-BE49-F238E27FC236}">
                <a16:creationId xmlns:a16="http://schemas.microsoft.com/office/drawing/2014/main" id="{59FE8A66-6C8F-0B42-968E-C1B222063A78}"/>
              </a:ext>
            </a:extLst>
          </p:cNvPr>
          <p:cNvSpPr txBox="1">
            <a:spLocks noChangeArrowheads="1"/>
          </p:cNvSpPr>
          <p:nvPr/>
        </p:nvSpPr>
        <p:spPr bwMode="auto">
          <a:xfrm>
            <a:off x="438212" y="1831582"/>
            <a:ext cx="4460984" cy="302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o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None/>
            </a:pPr>
            <a:r>
              <a:rPr lang="en-US" altLang="en-US" sz="1000" b="1" dirty="0">
                <a:solidFill>
                  <a:schemeClr val="accent6">
                    <a:lumMod val="40000"/>
                    <a:lumOff val="60000"/>
                  </a:schemeClr>
                </a:solidFill>
                <a:latin typeface="Verdana"/>
                <a:cs typeface="Verdana"/>
              </a:rPr>
              <a:t>■</a:t>
            </a:r>
            <a:r>
              <a:rPr lang="en-US" altLang="en-US" sz="1000" b="1" dirty="0">
                <a:latin typeface="Verdana"/>
                <a:cs typeface="Verdana"/>
              </a:rPr>
              <a:t> </a:t>
            </a:r>
            <a:r>
              <a:rPr lang="en-US" altLang="en-US" sz="1000" dirty="0" smtClean="0">
                <a:latin typeface="Verdana"/>
                <a:cs typeface="Verdana"/>
              </a:rPr>
              <a:t>$3.0m   </a:t>
            </a:r>
            <a:r>
              <a:rPr lang="en-US" altLang="en-US" sz="1000" b="1" dirty="0">
                <a:solidFill>
                  <a:schemeClr val="accent6"/>
                </a:solidFill>
                <a:latin typeface="Verdana"/>
                <a:cs typeface="Verdana"/>
              </a:rPr>
              <a:t>■</a:t>
            </a:r>
            <a:r>
              <a:rPr lang="en-US" altLang="en-US" sz="1000" b="1" dirty="0">
                <a:latin typeface="Verdana"/>
                <a:cs typeface="Verdana"/>
              </a:rPr>
              <a:t> </a:t>
            </a:r>
            <a:r>
              <a:rPr lang="en-US" altLang="en-US" sz="1000" dirty="0" smtClean="0">
                <a:latin typeface="Verdana"/>
                <a:cs typeface="Verdana"/>
              </a:rPr>
              <a:t>$3.1m-9.9m  </a:t>
            </a:r>
            <a:r>
              <a:rPr lang="en-US" altLang="en-US" sz="1000" dirty="0" smtClean="0">
                <a:solidFill>
                  <a:schemeClr val="accent5">
                    <a:lumMod val="75000"/>
                  </a:schemeClr>
                </a:solidFill>
                <a:latin typeface="Verdana"/>
                <a:cs typeface="Verdana"/>
              </a:rPr>
              <a:t> </a:t>
            </a:r>
            <a:r>
              <a:rPr lang="en-US" altLang="en-US" sz="1000" b="1" dirty="0">
                <a:solidFill>
                  <a:schemeClr val="accent6">
                    <a:lumMod val="75000"/>
                  </a:schemeClr>
                </a:solidFill>
                <a:latin typeface="Verdana"/>
                <a:cs typeface="Verdana"/>
              </a:rPr>
              <a:t>■</a:t>
            </a:r>
            <a:r>
              <a:rPr lang="en-US" altLang="en-US" sz="1000" b="1" dirty="0">
                <a:solidFill>
                  <a:schemeClr val="accent5">
                    <a:lumMod val="75000"/>
                  </a:schemeClr>
                </a:solidFill>
                <a:latin typeface="Verdana"/>
                <a:cs typeface="Verdana"/>
              </a:rPr>
              <a:t> </a:t>
            </a:r>
            <a:r>
              <a:rPr lang="en-US" altLang="en-US" sz="1000" dirty="0" smtClean="0">
                <a:latin typeface="Verdana"/>
                <a:cs typeface="Verdana"/>
              </a:rPr>
              <a:t>$10m-$19.9m  </a:t>
            </a:r>
            <a:r>
              <a:rPr lang="en-US" altLang="en-US" sz="1000" dirty="0" smtClean="0">
                <a:solidFill>
                  <a:schemeClr val="accent5"/>
                </a:solidFill>
                <a:latin typeface="Verdana"/>
                <a:cs typeface="Verdana"/>
              </a:rPr>
              <a:t> </a:t>
            </a:r>
            <a:r>
              <a:rPr lang="en-US" altLang="en-US" sz="1000" b="1" dirty="0">
                <a:solidFill>
                  <a:schemeClr val="accent6">
                    <a:lumMod val="50000"/>
                  </a:schemeClr>
                </a:solidFill>
                <a:latin typeface="Verdana"/>
                <a:cs typeface="Verdana"/>
              </a:rPr>
              <a:t>■</a:t>
            </a:r>
            <a:r>
              <a:rPr lang="en-US" altLang="en-US" sz="1000" b="1" dirty="0">
                <a:solidFill>
                  <a:schemeClr val="accent5"/>
                </a:solidFill>
                <a:latin typeface="Verdana"/>
                <a:cs typeface="Verdana"/>
              </a:rPr>
              <a:t> </a:t>
            </a:r>
            <a:r>
              <a:rPr lang="en-US" altLang="en-US" sz="1000" dirty="0" smtClean="0">
                <a:latin typeface="Verdana"/>
                <a:cs typeface="Verdana"/>
              </a:rPr>
              <a:t>$20m-$36.3m   </a:t>
            </a:r>
            <a:endParaRPr lang="en-US" altLang="en-US" sz="1000" dirty="0">
              <a:latin typeface="Verdana"/>
              <a:cs typeface="Verdana"/>
            </a:endParaRPr>
          </a:p>
        </p:txBody>
      </p:sp>
      <p:sp>
        <p:nvSpPr>
          <p:cNvPr id="127" name="Rectangle 14">
            <a:extLst>
              <a:ext uri="{FF2B5EF4-FFF2-40B4-BE49-F238E27FC236}">
                <a16:creationId xmlns:a16="http://schemas.microsoft.com/office/drawing/2014/main" id="{377981A1-C936-0048-8278-3CD4121ED6B5}"/>
              </a:ext>
            </a:extLst>
          </p:cNvPr>
          <p:cNvSpPr>
            <a:spLocks noChangeArrowheads="1"/>
          </p:cNvSpPr>
          <p:nvPr/>
        </p:nvSpPr>
        <p:spPr bwMode="auto">
          <a:xfrm>
            <a:off x="392610" y="1577038"/>
            <a:ext cx="8412480" cy="272480"/>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smtClean="0">
                <a:latin typeface="+mj-lt"/>
              </a:rPr>
              <a:t>Supplemental federal share of HAVA funding in the CARES Act, by state</a:t>
            </a:r>
            <a:endParaRPr lang="en-US" altLang="en-US" sz="1200" b="1" dirty="0">
              <a:latin typeface="+mj-lt"/>
            </a:endParaRPr>
          </a:p>
        </p:txBody>
      </p:sp>
      <p:sp>
        <p:nvSpPr>
          <p:cNvPr id="129" name="Title 11">
            <a:extLst>
              <a:ext uri="{FF2B5EF4-FFF2-40B4-BE49-F238E27FC236}">
                <a16:creationId xmlns:a16="http://schemas.microsoft.com/office/drawing/2014/main" id="{94265BF9-11EA-CF4F-BAC2-8BC8AE6A797B}"/>
              </a:ext>
            </a:extLst>
          </p:cNvPr>
          <p:cNvSpPr txBox="1">
            <a:spLocks/>
          </p:cNvSpPr>
          <p:nvPr/>
        </p:nvSpPr>
        <p:spPr>
          <a:xfrm>
            <a:off x="540994" y="869397"/>
            <a:ext cx="8412480" cy="640080"/>
          </a:xfrm>
          <a:prstGeom prst="rect">
            <a:avLst/>
          </a:prstGeom>
        </p:spPr>
        <p:txBody>
          <a:bodyPr vert="horz" lIns="91440" tIns="45720" rIns="91440" bIns="45720" rtlCol="0" anchor="b">
            <a:normAutofit fontScale="45000" lnSpcReduction="20000"/>
          </a:bodyPr>
          <a:lstStyle>
            <a:lvl1pPr algn="ctr" defTabSz="914400" rtl="0" eaLnBrk="1" latinLnBrk="0" hangingPunct="1">
              <a:spcBef>
                <a:spcPct val="0"/>
              </a:spcBef>
              <a:buNone/>
              <a:defRPr sz="4500" kern="1200">
                <a:solidFill>
                  <a:schemeClr val="tx1"/>
                </a:solidFill>
                <a:latin typeface="+mj-lt"/>
                <a:ea typeface="+mj-ea"/>
                <a:cs typeface="+mj-cs"/>
              </a:defRPr>
            </a:lvl1pPr>
          </a:lstStyle>
          <a:p>
            <a:r>
              <a:rPr lang="en-US" altLang="en-US" b="1" dirty="0" smtClean="0">
                <a:ea typeface="ＭＳ Ｐゴシック" charset="-128"/>
                <a:cs typeface="MS PGothic" charset="-128"/>
              </a:rPr>
              <a:t>The CARES Act allocates </a:t>
            </a:r>
            <a:r>
              <a:rPr lang="en-US" altLang="en-US" b="1" dirty="0">
                <a:ea typeface="ＭＳ Ｐゴシック" charset="-128"/>
                <a:cs typeface="MS PGothic" charset="-128"/>
              </a:rPr>
              <a:t>$400 million in new </a:t>
            </a:r>
            <a:r>
              <a:rPr lang="en-US" altLang="en-US" b="1" dirty="0" smtClean="0">
                <a:ea typeface="ＭＳ Ｐゴシック" charset="-128"/>
                <a:cs typeface="MS PGothic" charset="-128"/>
              </a:rPr>
              <a:t>HAVA funds, </a:t>
            </a:r>
            <a:r>
              <a:rPr lang="en-US" altLang="en-US" b="1" dirty="0">
                <a:ea typeface="ＭＳ Ｐゴシック" charset="-128"/>
                <a:cs typeface="MS PGothic" charset="-128"/>
              </a:rPr>
              <a:t>to prevent, prepare for, and respond </a:t>
            </a:r>
            <a:r>
              <a:rPr lang="en-US" altLang="en-US" b="1" dirty="0" smtClean="0">
                <a:ea typeface="ＭＳ Ｐゴシック" charset="-128"/>
                <a:cs typeface="MS PGothic" charset="-128"/>
              </a:rPr>
              <a:t>to COVID-19 </a:t>
            </a:r>
            <a:r>
              <a:rPr lang="en-US" altLang="en-US" b="1" dirty="0">
                <a:ea typeface="ＭＳ Ｐゴシック" charset="-128"/>
                <a:cs typeface="MS PGothic" charset="-128"/>
              </a:rPr>
              <a:t>for the 2020 federal election cycle. </a:t>
            </a:r>
            <a:endParaRPr lang="en-US" b="1" dirty="0"/>
          </a:p>
        </p:txBody>
      </p:sp>
      <p:grpSp>
        <p:nvGrpSpPr>
          <p:cNvPr id="201" name="Group 200"/>
          <p:cNvGrpSpPr/>
          <p:nvPr/>
        </p:nvGrpSpPr>
        <p:grpSpPr>
          <a:xfrm>
            <a:off x="7409959" y="3770653"/>
            <a:ext cx="728167" cy="2206657"/>
            <a:chOff x="7409959" y="3770653"/>
            <a:chExt cx="728167" cy="2206657"/>
          </a:xfrm>
        </p:grpSpPr>
        <p:sp>
          <p:nvSpPr>
            <p:cNvPr id="132" name="TextBox 138"/>
            <p:cNvSpPr txBox="1">
              <a:spLocks noChangeArrowheads="1"/>
            </p:cNvSpPr>
            <p:nvPr/>
          </p:nvSpPr>
          <p:spPr bwMode="auto">
            <a:xfrm>
              <a:off x="7409959" y="5520301"/>
              <a:ext cx="728167" cy="214312"/>
            </a:xfrm>
            <a:prstGeom prst="rect">
              <a:avLst/>
            </a:prstGeom>
            <a:solidFill>
              <a:schemeClr val="accent6"/>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700" dirty="0" smtClean="0">
                  <a:latin typeface="Verdana" panose="020B0604030504040204" pitchFamily="34" charset="0"/>
                  <a:ea typeface="Verdana" panose="020B0604030504040204" pitchFamily="34" charset="0"/>
                  <a:cs typeface="Verdana"/>
                </a:rPr>
                <a:t>MD - $7.4m</a:t>
              </a:r>
              <a:endParaRPr lang="en-US" altLang="en-US" sz="700" dirty="0">
                <a:latin typeface="Verdana" panose="020B0604030504040204" pitchFamily="34" charset="0"/>
                <a:ea typeface="Verdana" panose="020B0604030504040204" pitchFamily="34" charset="0"/>
                <a:cs typeface="Verdana"/>
              </a:endParaRPr>
            </a:p>
          </p:txBody>
        </p:sp>
        <p:sp>
          <p:nvSpPr>
            <p:cNvPr id="133" name="TextBox 138"/>
            <p:cNvSpPr txBox="1">
              <a:spLocks noChangeArrowheads="1"/>
            </p:cNvSpPr>
            <p:nvPr/>
          </p:nvSpPr>
          <p:spPr bwMode="auto">
            <a:xfrm>
              <a:off x="7409959" y="3770653"/>
              <a:ext cx="728167" cy="223837"/>
            </a:xfrm>
            <a:prstGeom prst="rect">
              <a:avLst/>
            </a:prstGeom>
            <a:solidFill>
              <a:schemeClr val="accent6"/>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700" dirty="0" smtClean="0">
                  <a:latin typeface="Verdana" panose="020B0604030504040204" pitchFamily="34" charset="0"/>
                  <a:ea typeface="Verdana" panose="020B0604030504040204" pitchFamily="34" charset="0"/>
                  <a:cs typeface="Verdana"/>
                </a:rPr>
                <a:t>MA - $8.3m</a:t>
              </a:r>
              <a:endParaRPr lang="en-US" altLang="en-US" sz="700" dirty="0">
                <a:latin typeface="Verdana" panose="020B0604030504040204" pitchFamily="34" charset="0"/>
                <a:ea typeface="Verdana" panose="020B0604030504040204" pitchFamily="34" charset="0"/>
                <a:cs typeface="Verdana"/>
              </a:endParaRPr>
            </a:p>
          </p:txBody>
        </p:sp>
        <p:sp>
          <p:nvSpPr>
            <p:cNvPr id="134" name="TextBox 138"/>
            <p:cNvSpPr txBox="1">
              <a:spLocks noChangeArrowheads="1"/>
            </p:cNvSpPr>
            <p:nvPr/>
          </p:nvSpPr>
          <p:spPr bwMode="auto">
            <a:xfrm>
              <a:off x="7409959" y="4524234"/>
              <a:ext cx="728167" cy="222250"/>
            </a:xfrm>
            <a:prstGeom prst="rect">
              <a:avLst/>
            </a:prstGeom>
            <a:solidFill>
              <a:schemeClr val="accent6">
                <a:lumMod val="40000"/>
                <a:lumOff val="60000"/>
              </a:schemeClr>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700" dirty="0" smtClean="0">
                  <a:latin typeface="Verdana" panose="020B0604030504040204" pitchFamily="34" charset="0"/>
                  <a:ea typeface="Verdana" panose="020B0604030504040204" pitchFamily="34" charset="0"/>
                  <a:cs typeface="Verdana"/>
                </a:rPr>
                <a:t>RI - $3.0m</a:t>
              </a:r>
              <a:endParaRPr lang="en-US" altLang="en-US" sz="700" dirty="0">
                <a:latin typeface="Verdana" panose="020B0604030504040204" pitchFamily="34" charset="0"/>
                <a:ea typeface="Verdana" panose="020B0604030504040204" pitchFamily="34" charset="0"/>
                <a:cs typeface="Verdana"/>
              </a:endParaRPr>
            </a:p>
          </p:txBody>
        </p:sp>
        <p:sp>
          <p:nvSpPr>
            <p:cNvPr id="135" name="TextBox 138"/>
            <p:cNvSpPr txBox="1">
              <a:spLocks noChangeArrowheads="1"/>
            </p:cNvSpPr>
            <p:nvPr/>
          </p:nvSpPr>
          <p:spPr bwMode="auto">
            <a:xfrm>
              <a:off x="7409959" y="4771884"/>
              <a:ext cx="728167" cy="222250"/>
            </a:xfrm>
            <a:prstGeom prst="rect">
              <a:avLst/>
            </a:prstGeom>
            <a:solidFill>
              <a:schemeClr val="accent6"/>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700" dirty="0" smtClean="0">
                  <a:latin typeface="Verdana" panose="020B0604030504040204" pitchFamily="34" charset="0"/>
                  <a:ea typeface="Verdana" panose="020B0604030504040204" pitchFamily="34" charset="0"/>
                  <a:cs typeface="Verdana"/>
                </a:rPr>
                <a:t>CT - $5.4m</a:t>
              </a:r>
              <a:endParaRPr lang="en-US" altLang="en-US" sz="700" dirty="0">
                <a:latin typeface="Verdana" panose="020B0604030504040204" pitchFamily="34" charset="0"/>
                <a:ea typeface="Verdana" panose="020B0604030504040204" pitchFamily="34" charset="0"/>
                <a:cs typeface="Verdana"/>
              </a:endParaRPr>
            </a:p>
          </p:txBody>
        </p:sp>
        <p:sp>
          <p:nvSpPr>
            <p:cNvPr id="136" name="TextBox 138"/>
            <p:cNvSpPr txBox="1">
              <a:spLocks noChangeArrowheads="1"/>
            </p:cNvSpPr>
            <p:nvPr/>
          </p:nvSpPr>
          <p:spPr bwMode="auto">
            <a:xfrm>
              <a:off x="7409959" y="5753472"/>
              <a:ext cx="728167" cy="223838"/>
            </a:xfrm>
            <a:prstGeom prst="rect">
              <a:avLst/>
            </a:prstGeom>
            <a:solidFill>
              <a:schemeClr val="accent6">
                <a:lumMod val="40000"/>
                <a:lumOff val="60000"/>
              </a:schemeClr>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700" dirty="0" smtClean="0">
                  <a:latin typeface="Verdana" panose="020B0604030504040204" pitchFamily="34" charset="0"/>
                  <a:ea typeface="Verdana" panose="020B0604030504040204" pitchFamily="34" charset="0"/>
                  <a:cs typeface="Verdana"/>
                </a:rPr>
                <a:t>DC - $3.0m</a:t>
              </a:r>
              <a:endParaRPr lang="en-US" altLang="en-US" sz="700" dirty="0">
                <a:latin typeface="Verdana" panose="020B0604030504040204" pitchFamily="34" charset="0"/>
                <a:ea typeface="Verdana" panose="020B0604030504040204" pitchFamily="34" charset="0"/>
                <a:cs typeface="Verdana"/>
              </a:endParaRPr>
            </a:p>
          </p:txBody>
        </p:sp>
        <p:sp>
          <p:nvSpPr>
            <p:cNvPr id="137" name="TextBox 138"/>
            <p:cNvSpPr txBox="1">
              <a:spLocks noChangeArrowheads="1"/>
            </p:cNvSpPr>
            <p:nvPr/>
          </p:nvSpPr>
          <p:spPr bwMode="auto">
            <a:xfrm>
              <a:off x="7409959" y="5267184"/>
              <a:ext cx="728167" cy="223838"/>
            </a:xfrm>
            <a:prstGeom prst="rect">
              <a:avLst/>
            </a:prstGeom>
            <a:solidFill>
              <a:schemeClr val="accent6">
                <a:lumMod val="40000"/>
                <a:lumOff val="60000"/>
              </a:schemeClr>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700" dirty="0" smtClean="0">
                  <a:latin typeface="Verdana" panose="020B0604030504040204" pitchFamily="34" charset="0"/>
                  <a:ea typeface="Verdana" panose="020B0604030504040204" pitchFamily="34" charset="0"/>
                  <a:cs typeface="Verdana"/>
                </a:rPr>
                <a:t>DE - $3.0m</a:t>
              </a:r>
              <a:endParaRPr lang="en-US" altLang="en-US" sz="700" dirty="0">
                <a:latin typeface="Verdana" panose="020B0604030504040204" pitchFamily="34" charset="0"/>
                <a:ea typeface="Verdana" panose="020B0604030504040204" pitchFamily="34" charset="0"/>
                <a:cs typeface="Verdana"/>
              </a:endParaRPr>
            </a:p>
          </p:txBody>
        </p:sp>
        <p:sp>
          <p:nvSpPr>
            <p:cNvPr id="138" name="TextBox 137"/>
            <p:cNvSpPr txBox="1">
              <a:spLocks noChangeArrowheads="1"/>
            </p:cNvSpPr>
            <p:nvPr/>
          </p:nvSpPr>
          <p:spPr bwMode="auto">
            <a:xfrm>
              <a:off x="7409959" y="5017946"/>
              <a:ext cx="728167" cy="223838"/>
            </a:xfrm>
            <a:prstGeom prst="rect">
              <a:avLst/>
            </a:prstGeom>
            <a:solidFill>
              <a:schemeClr val="accent6">
                <a:lumMod val="75000"/>
              </a:schemeClr>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700" dirty="0" smtClean="0">
                  <a:latin typeface="Verdana" panose="020B0604030504040204" pitchFamily="34" charset="0"/>
                  <a:ea typeface="Verdana" panose="020B0604030504040204" pitchFamily="34" charset="0"/>
                  <a:cs typeface="Verdana"/>
                </a:rPr>
                <a:t>NJ - $10.3m </a:t>
              </a:r>
              <a:endParaRPr lang="en-US" altLang="en-US" sz="700" dirty="0">
                <a:latin typeface="Verdana" panose="020B0604030504040204" pitchFamily="34" charset="0"/>
                <a:ea typeface="Verdana" panose="020B0604030504040204" pitchFamily="34" charset="0"/>
                <a:cs typeface="Verdana"/>
              </a:endParaRPr>
            </a:p>
          </p:txBody>
        </p:sp>
      </p:grpSp>
      <p:sp>
        <p:nvSpPr>
          <p:cNvPr id="147" name="TextBox 146">
            <a:extLst>
              <a:ext uri="{FF2B5EF4-FFF2-40B4-BE49-F238E27FC236}">
                <a16:creationId xmlns:a16="http://schemas.microsoft.com/office/drawing/2014/main" id="{772C8918-B00C-4540-AAD5-963D4A319C12}"/>
              </a:ext>
            </a:extLst>
          </p:cNvPr>
          <p:cNvSpPr txBox="1"/>
          <p:nvPr>
            <p:custDataLst>
              <p:tags r:id="rId1"/>
            </p:custDataLst>
          </p:nvPr>
        </p:nvSpPr>
        <p:spPr>
          <a:xfrm>
            <a:off x="1974255" y="2336918"/>
            <a:ext cx="295297" cy="107722"/>
          </a:xfrm>
          <a:prstGeom prst="rect">
            <a:avLst/>
          </a:prstGeom>
        </p:spPr>
        <p:txBody>
          <a:bodyPr wrap="none" lIns="32714" tIns="0" rIns="32714" bIns="0" rtlCol="0" anchor="ctr">
            <a:spAutoFit/>
          </a:bodyPr>
          <a:lstStyle/>
          <a:p>
            <a:pPr algn="ctr"/>
            <a:r>
              <a:rPr lang="en-US" sz="700" dirty="0" smtClean="0">
                <a:solidFill>
                  <a:schemeClr val="tx1">
                    <a:lumMod val="75000"/>
                    <a:lumOff val="25000"/>
                  </a:schemeClr>
                </a:solidFill>
              </a:rPr>
              <a:t>$8.3m</a:t>
            </a:r>
            <a:endParaRPr lang="en-US" sz="700" dirty="0">
              <a:solidFill>
                <a:schemeClr val="tx1">
                  <a:lumMod val="75000"/>
                  <a:lumOff val="25000"/>
                </a:schemeClr>
              </a:solidFill>
            </a:endParaRPr>
          </a:p>
        </p:txBody>
      </p:sp>
      <p:sp>
        <p:nvSpPr>
          <p:cNvPr id="148" name="TextBox 147">
            <a:extLst>
              <a:ext uri="{FF2B5EF4-FFF2-40B4-BE49-F238E27FC236}">
                <a16:creationId xmlns:a16="http://schemas.microsoft.com/office/drawing/2014/main" id="{772C8918-B00C-4540-AAD5-963D4A319C12}"/>
              </a:ext>
            </a:extLst>
          </p:cNvPr>
          <p:cNvSpPr txBox="1"/>
          <p:nvPr>
            <p:custDataLst>
              <p:tags r:id="rId2"/>
            </p:custDataLst>
          </p:nvPr>
        </p:nvSpPr>
        <p:spPr>
          <a:xfrm>
            <a:off x="1805068" y="2751992"/>
            <a:ext cx="295297" cy="107722"/>
          </a:xfrm>
          <a:prstGeom prst="rect">
            <a:avLst/>
          </a:prstGeom>
        </p:spPr>
        <p:txBody>
          <a:bodyPr wrap="none" lIns="32714" tIns="0" rIns="32714" bIns="0" rtlCol="0" anchor="ctr">
            <a:spAutoFit/>
          </a:bodyPr>
          <a:lstStyle/>
          <a:p>
            <a:pPr algn="ctr"/>
            <a:r>
              <a:rPr lang="en-US" sz="700" dirty="0" smtClean="0">
                <a:solidFill>
                  <a:schemeClr val="tx1">
                    <a:lumMod val="75000"/>
                    <a:lumOff val="25000"/>
                  </a:schemeClr>
                </a:solidFill>
              </a:rPr>
              <a:t>$5.6m</a:t>
            </a:r>
            <a:endParaRPr lang="en-US" sz="700" dirty="0">
              <a:solidFill>
                <a:schemeClr val="tx1">
                  <a:lumMod val="75000"/>
                  <a:lumOff val="25000"/>
                </a:schemeClr>
              </a:solidFill>
            </a:endParaRPr>
          </a:p>
        </p:txBody>
      </p:sp>
      <p:sp>
        <p:nvSpPr>
          <p:cNvPr id="149" name="TextBox 148">
            <a:extLst>
              <a:ext uri="{FF2B5EF4-FFF2-40B4-BE49-F238E27FC236}">
                <a16:creationId xmlns:a16="http://schemas.microsoft.com/office/drawing/2014/main" id="{772C8918-B00C-4540-AAD5-963D4A319C12}"/>
              </a:ext>
            </a:extLst>
          </p:cNvPr>
          <p:cNvSpPr txBox="1"/>
          <p:nvPr>
            <p:custDataLst>
              <p:tags r:id="rId3"/>
            </p:custDataLst>
          </p:nvPr>
        </p:nvSpPr>
        <p:spPr>
          <a:xfrm>
            <a:off x="1686445" y="3906536"/>
            <a:ext cx="340181" cy="107722"/>
          </a:xfrm>
          <a:prstGeom prst="rect">
            <a:avLst/>
          </a:prstGeom>
        </p:spPr>
        <p:txBody>
          <a:bodyPr wrap="none" lIns="32714" tIns="0" rIns="32714" bIns="0" rtlCol="0" anchor="ctr">
            <a:spAutoFit/>
          </a:bodyPr>
          <a:lstStyle/>
          <a:p>
            <a:pPr algn="ctr"/>
            <a:r>
              <a:rPr lang="en-US" sz="700" dirty="0" smtClean="0">
                <a:solidFill>
                  <a:schemeClr val="bg1"/>
                </a:solidFill>
              </a:rPr>
              <a:t>$36.3m</a:t>
            </a:r>
            <a:endParaRPr lang="en-US" sz="700" dirty="0">
              <a:solidFill>
                <a:schemeClr val="bg1"/>
              </a:solidFill>
            </a:endParaRPr>
          </a:p>
        </p:txBody>
      </p:sp>
      <p:sp>
        <p:nvSpPr>
          <p:cNvPr id="150" name="TextBox 149">
            <a:extLst>
              <a:ext uri="{FF2B5EF4-FFF2-40B4-BE49-F238E27FC236}">
                <a16:creationId xmlns:a16="http://schemas.microsoft.com/office/drawing/2014/main" id="{772C8918-B00C-4540-AAD5-963D4A319C12}"/>
              </a:ext>
            </a:extLst>
          </p:cNvPr>
          <p:cNvSpPr txBox="1"/>
          <p:nvPr>
            <p:custDataLst>
              <p:tags r:id="rId4"/>
            </p:custDataLst>
          </p:nvPr>
        </p:nvSpPr>
        <p:spPr>
          <a:xfrm>
            <a:off x="2020469" y="3473173"/>
            <a:ext cx="250413" cy="107722"/>
          </a:xfrm>
          <a:prstGeom prst="rect">
            <a:avLst/>
          </a:prstGeom>
        </p:spPr>
        <p:txBody>
          <a:bodyPr wrap="none" lIns="32714" tIns="0" rIns="32714" bIns="0" rtlCol="0" anchor="ctr">
            <a:spAutoFit/>
          </a:bodyPr>
          <a:lstStyle/>
          <a:p>
            <a:pPr algn="ctr"/>
            <a:r>
              <a:rPr lang="en-US" sz="700" dirty="0" smtClean="0">
                <a:solidFill>
                  <a:schemeClr val="tx1">
                    <a:lumMod val="75000"/>
                    <a:lumOff val="25000"/>
                  </a:schemeClr>
                </a:solidFill>
              </a:rPr>
              <a:t>4.5m</a:t>
            </a:r>
            <a:endParaRPr lang="en-US" sz="700" dirty="0">
              <a:solidFill>
                <a:schemeClr val="tx1">
                  <a:lumMod val="75000"/>
                  <a:lumOff val="25000"/>
                </a:schemeClr>
              </a:solidFill>
            </a:endParaRPr>
          </a:p>
        </p:txBody>
      </p:sp>
      <p:sp>
        <p:nvSpPr>
          <p:cNvPr id="151" name="TextBox 150">
            <a:extLst>
              <a:ext uri="{FF2B5EF4-FFF2-40B4-BE49-F238E27FC236}">
                <a16:creationId xmlns:a16="http://schemas.microsoft.com/office/drawing/2014/main" id="{772C8918-B00C-4540-AAD5-963D4A319C12}"/>
              </a:ext>
            </a:extLst>
          </p:cNvPr>
          <p:cNvSpPr txBox="1"/>
          <p:nvPr>
            <p:custDataLst>
              <p:tags r:id="rId5"/>
            </p:custDataLst>
          </p:nvPr>
        </p:nvSpPr>
        <p:spPr>
          <a:xfrm>
            <a:off x="3024252" y="4408267"/>
            <a:ext cx="295297" cy="107722"/>
          </a:xfrm>
          <a:prstGeom prst="rect">
            <a:avLst/>
          </a:prstGeom>
        </p:spPr>
        <p:txBody>
          <a:bodyPr wrap="none" lIns="32714" tIns="0" rIns="32714" bIns="0" rtlCol="0" anchor="ctr">
            <a:spAutoFit/>
          </a:bodyPr>
          <a:lstStyle/>
          <a:p>
            <a:pPr algn="ctr"/>
            <a:r>
              <a:rPr lang="en-US" sz="700" dirty="0" smtClean="0">
                <a:solidFill>
                  <a:schemeClr val="tx1">
                    <a:lumMod val="75000"/>
                    <a:lumOff val="25000"/>
                  </a:schemeClr>
                </a:solidFill>
              </a:rPr>
              <a:t>$3.9m</a:t>
            </a:r>
            <a:endParaRPr lang="en-US" sz="700" dirty="0">
              <a:solidFill>
                <a:schemeClr val="tx1">
                  <a:lumMod val="75000"/>
                  <a:lumOff val="25000"/>
                </a:schemeClr>
              </a:solidFill>
            </a:endParaRPr>
          </a:p>
        </p:txBody>
      </p:sp>
      <p:sp>
        <p:nvSpPr>
          <p:cNvPr id="152" name="TextBox 151">
            <a:extLst>
              <a:ext uri="{FF2B5EF4-FFF2-40B4-BE49-F238E27FC236}">
                <a16:creationId xmlns:a16="http://schemas.microsoft.com/office/drawing/2014/main" id="{772C8918-B00C-4540-AAD5-963D4A319C12}"/>
              </a:ext>
            </a:extLst>
          </p:cNvPr>
          <p:cNvSpPr txBox="1"/>
          <p:nvPr>
            <p:custDataLst>
              <p:tags r:id="rId6"/>
            </p:custDataLst>
          </p:nvPr>
        </p:nvSpPr>
        <p:spPr>
          <a:xfrm>
            <a:off x="2549731" y="3631002"/>
            <a:ext cx="295297" cy="107722"/>
          </a:xfrm>
          <a:prstGeom prst="rect">
            <a:avLst/>
          </a:prstGeom>
        </p:spPr>
        <p:txBody>
          <a:bodyPr wrap="none" lIns="32714" tIns="0" rIns="32714" bIns="0" rtlCol="0" anchor="ctr">
            <a:spAutoFit/>
          </a:bodyPr>
          <a:lstStyle/>
          <a:p>
            <a:pPr algn="ctr"/>
            <a:r>
              <a:rPr lang="en-US" sz="700" dirty="0" smtClean="0">
                <a:solidFill>
                  <a:schemeClr val="tx1">
                    <a:lumMod val="75000"/>
                    <a:lumOff val="25000"/>
                  </a:schemeClr>
                </a:solidFill>
              </a:rPr>
              <a:t>$4.3m</a:t>
            </a:r>
            <a:endParaRPr lang="en-US" sz="700" dirty="0">
              <a:solidFill>
                <a:schemeClr val="tx1">
                  <a:lumMod val="75000"/>
                  <a:lumOff val="25000"/>
                </a:schemeClr>
              </a:solidFill>
            </a:endParaRPr>
          </a:p>
        </p:txBody>
      </p:sp>
      <p:sp>
        <p:nvSpPr>
          <p:cNvPr id="153" name="TextBox 152">
            <a:extLst>
              <a:ext uri="{FF2B5EF4-FFF2-40B4-BE49-F238E27FC236}">
                <a16:creationId xmlns:a16="http://schemas.microsoft.com/office/drawing/2014/main" id="{772C8918-B00C-4540-AAD5-963D4A319C12}"/>
              </a:ext>
            </a:extLst>
          </p:cNvPr>
          <p:cNvSpPr txBox="1"/>
          <p:nvPr>
            <p:custDataLst>
              <p:tags r:id="rId7"/>
            </p:custDataLst>
          </p:nvPr>
        </p:nvSpPr>
        <p:spPr>
          <a:xfrm>
            <a:off x="3154647" y="3767095"/>
            <a:ext cx="295297" cy="107722"/>
          </a:xfrm>
          <a:prstGeom prst="rect">
            <a:avLst/>
          </a:prstGeom>
        </p:spPr>
        <p:txBody>
          <a:bodyPr wrap="none" lIns="32714" tIns="0" rIns="32714" bIns="0" rtlCol="0" anchor="ctr">
            <a:spAutoFit/>
          </a:bodyPr>
          <a:lstStyle/>
          <a:p>
            <a:pPr algn="ctr"/>
            <a:r>
              <a:rPr lang="en-US" sz="700" dirty="0" smtClean="0">
                <a:solidFill>
                  <a:schemeClr val="tx1">
                    <a:lumMod val="75000"/>
                    <a:lumOff val="25000"/>
                  </a:schemeClr>
                </a:solidFill>
              </a:rPr>
              <a:t>$6.7m</a:t>
            </a:r>
            <a:endParaRPr lang="en-US" sz="700" dirty="0">
              <a:solidFill>
                <a:schemeClr val="tx1">
                  <a:lumMod val="75000"/>
                  <a:lumOff val="25000"/>
                </a:schemeClr>
              </a:solidFill>
            </a:endParaRPr>
          </a:p>
        </p:txBody>
      </p:sp>
      <p:sp>
        <p:nvSpPr>
          <p:cNvPr id="154" name="TextBox 153">
            <a:extLst>
              <a:ext uri="{FF2B5EF4-FFF2-40B4-BE49-F238E27FC236}">
                <a16:creationId xmlns:a16="http://schemas.microsoft.com/office/drawing/2014/main" id="{772C8918-B00C-4540-AAD5-963D4A319C12}"/>
              </a:ext>
            </a:extLst>
          </p:cNvPr>
          <p:cNvSpPr txBox="1"/>
          <p:nvPr>
            <p:custDataLst>
              <p:tags r:id="rId8"/>
            </p:custDataLst>
          </p:nvPr>
        </p:nvSpPr>
        <p:spPr>
          <a:xfrm>
            <a:off x="2383114" y="4267545"/>
            <a:ext cx="295297" cy="107722"/>
          </a:xfrm>
          <a:prstGeom prst="rect">
            <a:avLst/>
          </a:prstGeom>
        </p:spPr>
        <p:txBody>
          <a:bodyPr wrap="none" lIns="32714" tIns="0" rIns="32714" bIns="0" rtlCol="0" anchor="ctr">
            <a:spAutoFit/>
          </a:bodyPr>
          <a:lstStyle/>
          <a:p>
            <a:pPr algn="ctr"/>
            <a:r>
              <a:rPr lang="en-US" sz="700" dirty="0" smtClean="0">
                <a:solidFill>
                  <a:schemeClr val="tx1">
                    <a:lumMod val="75000"/>
                    <a:lumOff val="25000"/>
                  </a:schemeClr>
                </a:solidFill>
              </a:rPr>
              <a:t>$7.8m</a:t>
            </a:r>
            <a:endParaRPr lang="en-US" sz="700" dirty="0">
              <a:solidFill>
                <a:schemeClr val="tx1">
                  <a:lumMod val="75000"/>
                  <a:lumOff val="25000"/>
                </a:schemeClr>
              </a:solidFill>
            </a:endParaRPr>
          </a:p>
        </p:txBody>
      </p:sp>
      <p:sp>
        <p:nvSpPr>
          <p:cNvPr id="155" name="TextBox 154">
            <a:extLst>
              <a:ext uri="{FF2B5EF4-FFF2-40B4-BE49-F238E27FC236}">
                <a16:creationId xmlns:a16="http://schemas.microsoft.com/office/drawing/2014/main" id="{772C8918-B00C-4540-AAD5-963D4A319C12}"/>
              </a:ext>
            </a:extLst>
          </p:cNvPr>
          <p:cNvSpPr txBox="1"/>
          <p:nvPr>
            <p:custDataLst>
              <p:tags r:id="rId9"/>
            </p:custDataLst>
          </p:nvPr>
        </p:nvSpPr>
        <p:spPr>
          <a:xfrm>
            <a:off x="1511787" y="5468644"/>
            <a:ext cx="295297" cy="107722"/>
          </a:xfrm>
          <a:prstGeom prst="rect">
            <a:avLst/>
          </a:prstGeom>
        </p:spPr>
        <p:txBody>
          <a:bodyPr wrap="none" lIns="32714" tIns="0" rIns="32714" bIns="0" rtlCol="0" anchor="ctr">
            <a:spAutoFit/>
          </a:bodyPr>
          <a:lstStyle/>
          <a:p>
            <a:pPr algn="ctr"/>
            <a:r>
              <a:rPr lang="en-US" sz="700" dirty="0" smtClean="0">
                <a:solidFill>
                  <a:schemeClr val="tx1">
                    <a:lumMod val="75000"/>
                    <a:lumOff val="25000"/>
                  </a:schemeClr>
                </a:solidFill>
              </a:rPr>
              <a:t>$3.3m</a:t>
            </a:r>
            <a:endParaRPr lang="en-US" sz="700" dirty="0">
              <a:solidFill>
                <a:schemeClr val="tx1">
                  <a:lumMod val="75000"/>
                  <a:lumOff val="25000"/>
                </a:schemeClr>
              </a:solidFill>
            </a:endParaRPr>
          </a:p>
        </p:txBody>
      </p:sp>
      <p:sp>
        <p:nvSpPr>
          <p:cNvPr id="156" name="TextBox 155">
            <a:extLst>
              <a:ext uri="{FF2B5EF4-FFF2-40B4-BE49-F238E27FC236}">
                <a16:creationId xmlns:a16="http://schemas.microsoft.com/office/drawing/2014/main" id="{772C8918-B00C-4540-AAD5-963D4A319C12}"/>
              </a:ext>
            </a:extLst>
          </p:cNvPr>
          <p:cNvSpPr txBox="1"/>
          <p:nvPr>
            <p:custDataLst>
              <p:tags r:id="rId10"/>
            </p:custDataLst>
          </p:nvPr>
        </p:nvSpPr>
        <p:spPr>
          <a:xfrm>
            <a:off x="3066268" y="5677569"/>
            <a:ext cx="295297" cy="107722"/>
          </a:xfrm>
          <a:prstGeom prst="rect">
            <a:avLst/>
          </a:prstGeom>
        </p:spPr>
        <p:txBody>
          <a:bodyPr wrap="none" lIns="32714" tIns="0" rIns="32714" bIns="0" rtlCol="0" anchor="ctr">
            <a:spAutoFit/>
          </a:bodyPr>
          <a:lstStyle/>
          <a:p>
            <a:pPr algn="ctr"/>
            <a:r>
              <a:rPr lang="en-US" sz="700" dirty="0" smtClean="0">
                <a:solidFill>
                  <a:schemeClr val="tx1">
                    <a:lumMod val="75000"/>
                    <a:lumOff val="25000"/>
                  </a:schemeClr>
                </a:solidFill>
              </a:rPr>
              <a:t>$3.0m</a:t>
            </a:r>
            <a:endParaRPr lang="en-US" sz="700" dirty="0">
              <a:solidFill>
                <a:schemeClr val="tx1">
                  <a:lumMod val="75000"/>
                  <a:lumOff val="25000"/>
                </a:schemeClr>
              </a:solidFill>
            </a:endParaRPr>
          </a:p>
        </p:txBody>
      </p:sp>
      <p:sp>
        <p:nvSpPr>
          <p:cNvPr id="157" name="TextBox 156">
            <a:extLst>
              <a:ext uri="{FF2B5EF4-FFF2-40B4-BE49-F238E27FC236}">
                <a16:creationId xmlns:a16="http://schemas.microsoft.com/office/drawing/2014/main" id="{772C8918-B00C-4540-AAD5-963D4A319C12}"/>
              </a:ext>
            </a:extLst>
          </p:cNvPr>
          <p:cNvSpPr txBox="1"/>
          <p:nvPr>
            <p:custDataLst>
              <p:tags r:id="rId11"/>
            </p:custDataLst>
          </p:nvPr>
        </p:nvSpPr>
        <p:spPr>
          <a:xfrm>
            <a:off x="3746966" y="2715786"/>
            <a:ext cx="295297" cy="107722"/>
          </a:xfrm>
          <a:prstGeom prst="rect">
            <a:avLst/>
          </a:prstGeom>
        </p:spPr>
        <p:txBody>
          <a:bodyPr wrap="none" lIns="32714" tIns="0" rIns="32714" bIns="0" rtlCol="0" anchor="ctr">
            <a:spAutoFit/>
          </a:bodyPr>
          <a:lstStyle/>
          <a:p>
            <a:pPr algn="ctr"/>
            <a:r>
              <a:rPr lang="en-US" sz="700" dirty="0" smtClean="0">
                <a:solidFill>
                  <a:schemeClr val="tx1">
                    <a:lumMod val="75000"/>
                    <a:lumOff val="25000"/>
                  </a:schemeClr>
                </a:solidFill>
              </a:rPr>
              <a:t>$3.0m</a:t>
            </a:r>
            <a:endParaRPr lang="en-US" sz="700" dirty="0">
              <a:solidFill>
                <a:schemeClr val="tx1">
                  <a:lumMod val="75000"/>
                  <a:lumOff val="25000"/>
                </a:schemeClr>
              </a:solidFill>
            </a:endParaRPr>
          </a:p>
        </p:txBody>
      </p:sp>
      <p:sp>
        <p:nvSpPr>
          <p:cNvPr id="158" name="TextBox 157">
            <a:extLst>
              <a:ext uri="{FF2B5EF4-FFF2-40B4-BE49-F238E27FC236}">
                <a16:creationId xmlns:a16="http://schemas.microsoft.com/office/drawing/2014/main" id="{772C8918-B00C-4540-AAD5-963D4A319C12}"/>
              </a:ext>
            </a:extLst>
          </p:cNvPr>
          <p:cNvSpPr txBox="1"/>
          <p:nvPr>
            <p:custDataLst>
              <p:tags r:id="rId12"/>
            </p:custDataLst>
          </p:nvPr>
        </p:nvSpPr>
        <p:spPr>
          <a:xfrm>
            <a:off x="3777260" y="3067677"/>
            <a:ext cx="322235" cy="107722"/>
          </a:xfrm>
          <a:prstGeom prst="rect">
            <a:avLst/>
          </a:prstGeom>
        </p:spPr>
        <p:txBody>
          <a:bodyPr wrap="square" lIns="32714" tIns="0" rIns="32714" bIns="0" rtlCol="0" anchor="ctr">
            <a:spAutoFit/>
          </a:bodyPr>
          <a:lstStyle/>
          <a:p>
            <a:pPr algn="ctr"/>
            <a:r>
              <a:rPr lang="en-US" sz="700" dirty="0" smtClean="0">
                <a:solidFill>
                  <a:schemeClr val="tx1">
                    <a:lumMod val="75000"/>
                    <a:lumOff val="25000"/>
                  </a:schemeClr>
                </a:solidFill>
              </a:rPr>
              <a:t>$3.0m</a:t>
            </a:r>
            <a:endParaRPr lang="en-US" sz="700" dirty="0">
              <a:solidFill>
                <a:schemeClr val="tx1">
                  <a:lumMod val="75000"/>
                  <a:lumOff val="25000"/>
                </a:schemeClr>
              </a:solidFill>
            </a:endParaRPr>
          </a:p>
        </p:txBody>
      </p:sp>
      <p:sp>
        <p:nvSpPr>
          <p:cNvPr id="160" name="TextBox 159">
            <a:extLst>
              <a:ext uri="{FF2B5EF4-FFF2-40B4-BE49-F238E27FC236}">
                <a16:creationId xmlns:a16="http://schemas.microsoft.com/office/drawing/2014/main" id="{772C8918-B00C-4540-AAD5-963D4A319C12}"/>
              </a:ext>
            </a:extLst>
          </p:cNvPr>
          <p:cNvSpPr txBox="1"/>
          <p:nvPr>
            <p:custDataLst>
              <p:tags r:id="rId13"/>
            </p:custDataLst>
          </p:nvPr>
        </p:nvSpPr>
        <p:spPr>
          <a:xfrm>
            <a:off x="3832326" y="3897763"/>
            <a:ext cx="434088" cy="107722"/>
          </a:xfrm>
          <a:prstGeom prst="rect">
            <a:avLst/>
          </a:prstGeom>
        </p:spPr>
        <p:txBody>
          <a:bodyPr wrap="square" lIns="32714" tIns="0" rIns="32714" bIns="0" rtlCol="0" anchor="ctr">
            <a:spAutoFit/>
          </a:bodyPr>
          <a:lstStyle/>
          <a:p>
            <a:pPr algn="ctr"/>
            <a:r>
              <a:rPr lang="en-US" sz="700" dirty="0" smtClean="0">
                <a:solidFill>
                  <a:schemeClr val="tx1">
                    <a:lumMod val="75000"/>
                    <a:lumOff val="25000"/>
                  </a:schemeClr>
                </a:solidFill>
              </a:rPr>
              <a:t>$4.6m</a:t>
            </a:r>
            <a:endParaRPr lang="en-US" sz="700" dirty="0">
              <a:solidFill>
                <a:schemeClr val="tx1">
                  <a:lumMod val="75000"/>
                  <a:lumOff val="25000"/>
                </a:schemeClr>
              </a:solidFill>
            </a:endParaRPr>
          </a:p>
        </p:txBody>
      </p:sp>
      <p:sp>
        <p:nvSpPr>
          <p:cNvPr id="161" name="TextBox 160">
            <a:extLst>
              <a:ext uri="{FF2B5EF4-FFF2-40B4-BE49-F238E27FC236}">
                <a16:creationId xmlns:a16="http://schemas.microsoft.com/office/drawing/2014/main" id="{772C8918-B00C-4540-AAD5-963D4A319C12}"/>
              </a:ext>
            </a:extLst>
          </p:cNvPr>
          <p:cNvSpPr txBox="1"/>
          <p:nvPr>
            <p:custDataLst>
              <p:tags r:id="rId14"/>
            </p:custDataLst>
          </p:nvPr>
        </p:nvSpPr>
        <p:spPr>
          <a:xfrm>
            <a:off x="2385732" y="2941681"/>
            <a:ext cx="295297" cy="107722"/>
          </a:xfrm>
          <a:prstGeom prst="rect">
            <a:avLst/>
          </a:prstGeom>
        </p:spPr>
        <p:txBody>
          <a:bodyPr wrap="none" lIns="32714" tIns="0" rIns="32714" bIns="0" rtlCol="0" anchor="ctr">
            <a:spAutoFit/>
          </a:bodyPr>
          <a:lstStyle/>
          <a:p>
            <a:pPr algn="ctr"/>
            <a:r>
              <a:rPr lang="en-US" sz="700" dirty="0" smtClean="0">
                <a:solidFill>
                  <a:schemeClr val="tx1">
                    <a:lumMod val="75000"/>
                    <a:lumOff val="25000"/>
                  </a:schemeClr>
                </a:solidFill>
              </a:rPr>
              <a:t>$3.4m</a:t>
            </a:r>
            <a:endParaRPr lang="en-US" sz="700" dirty="0">
              <a:solidFill>
                <a:schemeClr val="tx1">
                  <a:lumMod val="75000"/>
                  <a:lumOff val="25000"/>
                </a:schemeClr>
              </a:solidFill>
            </a:endParaRPr>
          </a:p>
        </p:txBody>
      </p:sp>
      <p:sp>
        <p:nvSpPr>
          <p:cNvPr id="162" name="TextBox 161">
            <a:extLst>
              <a:ext uri="{FF2B5EF4-FFF2-40B4-BE49-F238E27FC236}">
                <a16:creationId xmlns:a16="http://schemas.microsoft.com/office/drawing/2014/main" id="{772C8918-B00C-4540-AAD5-963D4A319C12}"/>
              </a:ext>
            </a:extLst>
          </p:cNvPr>
          <p:cNvSpPr txBox="1"/>
          <p:nvPr>
            <p:custDataLst>
              <p:tags r:id="rId15"/>
            </p:custDataLst>
          </p:nvPr>
        </p:nvSpPr>
        <p:spPr>
          <a:xfrm>
            <a:off x="2948254" y="2610248"/>
            <a:ext cx="295296" cy="107722"/>
          </a:xfrm>
          <a:prstGeom prst="rect">
            <a:avLst/>
          </a:prstGeom>
        </p:spPr>
        <p:txBody>
          <a:bodyPr wrap="none" lIns="32714" tIns="0" rIns="32714" bIns="0" rtlCol="0" anchor="ctr">
            <a:spAutoFit/>
          </a:bodyPr>
          <a:lstStyle/>
          <a:p>
            <a:pPr algn="ctr"/>
            <a:r>
              <a:rPr lang="en-US" sz="700" dirty="0" smtClean="0">
                <a:solidFill>
                  <a:schemeClr val="tx1">
                    <a:lumMod val="75000"/>
                    <a:lumOff val="25000"/>
                  </a:schemeClr>
                </a:solidFill>
              </a:rPr>
              <a:t>$3.0m</a:t>
            </a:r>
            <a:endParaRPr lang="en-US" sz="700" dirty="0">
              <a:solidFill>
                <a:schemeClr val="tx1">
                  <a:lumMod val="75000"/>
                  <a:lumOff val="25000"/>
                </a:schemeClr>
              </a:solidFill>
            </a:endParaRPr>
          </a:p>
        </p:txBody>
      </p:sp>
      <p:sp>
        <p:nvSpPr>
          <p:cNvPr id="163" name="TextBox 162">
            <a:extLst>
              <a:ext uri="{FF2B5EF4-FFF2-40B4-BE49-F238E27FC236}">
                <a16:creationId xmlns:a16="http://schemas.microsoft.com/office/drawing/2014/main" id="{772C8918-B00C-4540-AAD5-963D4A319C12}"/>
              </a:ext>
            </a:extLst>
          </p:cNvPr>
          <p:cNvSpPr txBox="1"/>
          <p:nvPr>
            <p:custDataLst>
              <p:tags r:id="rId16"/>
            </p:custDataLst>
          </p:nvPr>
        </p:nvSpPr>
        <p:spPr>
          <a:xfrm>
            <a:off x="3037099" y="3150945"/>
            <a:ext cx="295297" cy="107722"/>
          </a:xfrm>
          <a:prstGeom prst="rect">
            <a:avLst/>
          </a:prstGeom>
        </p:spPr>
        <p:txBody>
          <a:bodyPr wrap="none" lIns="32714" tIns="0" rIns="32714" bIns="0" rtlCol="0" anchor="ctr">
            <a:spAutoFit/>
          </a:bodyPr>
          <a:lstStyle/>
          <a:p>
            <a:pPr algn="ctr"/>
            <a:r>
              <a:rPr lang="en-US" sz="700" dirty="0" smtClean="0">
                <a:solidFill>
                  <a:schemeClr val="tx1">
                    <a:lumMod val="75000"/>
                    <a:lumOff val="25000"/>
                  </a:schemeClr>
                </a:solidFill>
              </a:rPr>
              <a:t>$3.0m</a:t>
            </a:r>
            <a:endParaRPr lang="en-US" sz="700" dirty="0">
              <a:solidFill>
                <a:schemeClr val="tx1">
                  <a:lumMod val="75000"/>
                  <a:lumOff val="25000"/>
                </a:schemeClr>
              </a:solidFill>
            </a:endParaRPr>
          </a:p>
        </p:txBody>
      </p:sp>
      <p:sp>
        <p:nvSpPr>
          <p:cNvPr id="3" name="Rectangle 2"/>
          <p:cNvSpPr/>
          <p:nvPr/>
        </p:nvSpPr>
        <p:spPr>
          <a:xfrm>
            <a:off x="2948183" y="5490598"/>
            <a:ext cx="465192" cy="200055"/>
          </a:xfrm>
          <a:prstGeom prst="rect">
            <a:avLst/>
          </a:prstGeom>
        </p:spPr>
        <p:txBody>
          <a:bodyPr wrap="none">
            <a:spAutoFit/>
          </a:bodyPr>
          <a:lstStyle/>
          <a:p>
            <a:r>
              <a:rPr lang="en-US" sz="700" dirty="0" smtClean="0">
                <a:solidFill>
                  <a:schemeClr val="tx1">
                    <a:lumMod val="75000"/>
                    <a:lumOff val="25000"/>
                  </a:schemeClr>
                </a:solidFill>
              </a:rPr>
              <a:t>ALASKA</a:t>
            </a:r>
            <a:endParaRPr lang="en-US" sz="700" dirty="0"/>
          </a:p>
        </p:txBody>
      </p:sp>
      <p:sp>
        <p:nvSpPr>
          <p:cNvPr id="166" name="Rectangle 165"/>
          <p:cNvSpPr/>
          <p:nvPr/>
        </p:nvSpPr>
        <p:spPr>
          <a:xfrm>
            <a:off x="3703457" y="3398406"/>
            <a:ext cx="445956" cy="215444"/>
          </a:xfrm>
          <a:prstGeom prst="rect">
            <a:avLst/>
          </a:prstGeom>
        </p:spPr>
        <p:txBody>
          <a:bodyPr wrap="none">
            <a:spAutoFit/>
          </a:bodyPr>
          <a:lstStyle/>
          <a:p>
            <a:pPr algn="ctr"/>
            <a:r>
              <a:rPr lang="en-US" sz="800" dirty="0" smtClean="0">
                <a:solidFill>
                  <a:schemeClr val="tx1">
                    <a:lumMod val="75000"/>
                    <a:lumOff val="25000"/>
                  </a:schemeClr>
                </a:solidFill>
              </a:rPr>
              <a:t>$3.7m</a:t>
            </a:r>
            <a:endParaRPr lang="en-US" sz="800" dirty="0">
              <a:solidFill>
                <a:schemeClr val="tx1">
                  <a:lumMod val="75000"/>
                  <a:lumOff val="25000"/>
                </a:schemeClr>
              </a:solidFill>
            </a:endParaRPr>
          </a:p>
        </p:txBody>
      </p:sp>
      <p:sp>
        <p:nvSpPr>
          <p:cNvPr id="167" name="TextBox 166">
            <a:extLst>
              <a:ext uri="{FF2B5EF4-FFF2-40B4-BE49-F238E27FC236}">
                <a16:creationId xmlns:a16="http://schemas.microsoft.com/office/drawing/2014/main" id="{772C8918-B00C-4540-AAD5-963D4A319C12}"/>
              </a:ext>
            </a:extLst>
          </p:cNvPr>
          <p:cNvSpPr txBox="1"/>
          <p:nvPr>
            <p:custDataLst>
              <p:tags r:id="rId17"/>
            </p:custDataLst>
          </p:nvPr>
        </p:nvSpPr>
        <p:spPr>
          <a:xfrm>
            <a:off x="3958894" y="4278385"/>
            <a:ext cx="477994" cy="107722"/>
          </a:xfrm>
          <a:prstGeom prst="rect">
            <a:avLst/>
          </a:prstGeom>
        </p:spPr>
        <p:txBody>
          <a:bodyPr wrap="square" lIns="32714" tIns="0" rIns="32714" bIns="0" rtlCol="0" anchor="ctr">
            <a:spAutoFit/>
          </a:bodyPr>
          <a:lstStyle/>
          <a:p>
            <a:pPr algn="ctr"/>
            <a:r>
              <a:rPr lang="en-US" sz="700" dirty="0" smtClean="0">
                <a:solidFill>
                  <a:schemeClr val="tx1">
                    <a:lumMod val="75000"/>
                    <a:lumOff val="25000"/>
                  </a:schemeClr>
                </a:solidFill>
              </a:rPr>
              <a:t>$5.5m</a:t>
            </a:r>
            <a:endParaRPr lang="en-US" sz="700" dirty="0">
              <a:solidFill>
                <a:schemeClr val="tx1">
                  <a:lumMod val="75000"/>
                  <a:lumOff val="25000"/>
                </a:schemeClr>
              </a:solidFill>
            </a:endParaRPr>
          </a:p>
        </p:txBody>
      </p:sp>
      <p:sp>
        <p:nvSpPr>
          <p:cNvPr id="168" name="TextBox 167">
            <a:extLst>
              <a:ext uri="{FF2B5EF4-FFF2-40B4-BE49-F238E27FC236}">
                <a16:creationId xmlns:a16="http://schemas.microsoft.com/office/drawing/2014/main" id="{772C8918-B00C-4540-AAD5-963D4A319C12}"/>
              </a:ext>
            </a:extLst>
          </p:cNvPr>
          <p:cNvSpPr txBox="1"/>
          <p:nvPr>
            <p:custDataLst>
              <p:tags r:id="rId18"/>
            </p:custDataLst>
          </p:nvPr>
        </p:nvSpPr>
        <p:spPr>
          <a:xfrm>
            <a:off x="3816307" y="4820121"/>
            <a:ext cx="425796" cy="107722"/>
          </a:xfrm>
          <a:prstGeom prst="rect">
            <a:avLst/>
          </a:prstGeom>
        </p:spPr>
        <p:txBody>
          <a:bodyPr wrap="square" lIns="32714" tIns="0" rIns="32714" bIns="0" rtlCol="0" anchor="ctr">
            <a:spAutoFit/>
          </a:bodyPr>
          <a:lstStyle/>
          <a:p>
            <a:pPr algn="ctr"/>
            <a:r>
              <a:rPr lang="en-US" sz="700" dirty="0" smtClean="0">
                <a:solidFill>
                  <a:schemeClr val="bg1"/>
                </a:solidFill>
              </a:rPr>
              <a:t>$24.4m</a:t>
            </a:r>
            <a:endParaRPr lang="en-US" sz="700" dirty="0">
              <a:solidFill>
                <a:schemeClr val="bg1"/>
              </a:solidFill>
            </a:endParaRPr>
          </a:p>
        </p:txBody>
      </p:sp>
      <p:sp>
        <p:nvSpPr>
          <p:cNvPr id="169" name="TextBox 168">
            <a:extLst>
              <a:ext uri="{FF2B5EF4-FFF2-40B4-BE49-F238E27FC236}">
                <a16:creationId xmlns:a16="http://schemas.microsoft.com/office/drawing/2014/main" id="{772C8918-B00C-4540-AAD5-963D4A319C12}"/>
              </a:ext>
            </a:extLst>
          </p:cNvPr>
          <p:cNvSpPr txBox="1"/>
          <p:nvPr>
            <p:custDataLst>
              <p:tags r:id="rId19"/>
            </p:custDataLst>
          </p:nvPr>
        </p:nvSpPr>
        <p:spPr>
          <a:xfrm>
            <a:off x="4272436" y="2666844"/>
            <a:ext cx="477994" cy="107722"/>
          </a:xfrm>
          <a:prstGeom prst="rect">
            <a:avLst/>
          </a:prstGeom>
        </p:spPr>
        <p:txBody>
          <a:bodyPr wrap="square" lIns="32714" tIns="0" rIns="32714" bIns="0" rtlCol="0" anchor="ctr">
            <a:spAutoFit/>
          </a:bodyPr>
          <a:lstStyle/>
          <a:p>
            <a:pPr algn="ctr"/>
            <a:r>
              <a:rPr lang="en-US" sz="700" dirty="0" smtClean="0">
                <a:solidFill>
                  <a:schemeClr val="tx1">
                    <a:lumMod val="75000"/>
                    <a:lumOff val="25000"/>
                  </a:schemeClr>
                </a:solidFill>
              </a:rPr>
              <a:t>$6.9m</a:t>
            </a:r>
            <a:endParaRPr lang="en-US" sz="700" dirty="0">
              <a:solidFill>
                <a:schemeClr val="tx1">
                  <a:lumMod val="75000"/>
                  <a:lumOff val="25000"/>
                </a:schemeClr>
              </a:solidFill>
            </a:endParaRPr>
          </a:p>
        </p:txBody>
      </p:sp>
      <p:sp>
        <p:nvSpPr>
          <p:cNvPr id="170" name="TextBox 169">
            <a:extLst>
              <a:ext uri="{FF2B5EF4-FFF2-40B4-BE49-F238E27FC236}">
                <a16:creationId xmlns:a16="http://schemas.microsoft.com/office/drawing/2014/main" id="{772C8918-B00C-4540-AAD5-963D4A319C12}"/>
              </a:ext>
            </a:extLst>
          </p:cNvPr>
          <p:cNvSpPr txBox="1"/>
          <p:nvPr>
            <p:custDataLst>
              <p:tags r:id="rId20"/>
            </p:custDataLst>
          </p:nvPr>
        </p:nvSpPr>
        <p:spPr>
          <a:xfrm>
            <a:off x="4369371" y="3401383"/>
            <a:ext cx="470681" cy="107722"/>
          </a:xfrm>
          <a:prstGeom prst="rect">
            <a:avLst/>
          </a:prstGeom>
        </p:spPr>
        <p:txBody>
          <a:bodyPr wrap="square" lIns="32714" tIns="0" rIns="32714" bIns="0" rtlCol="0" anchor="ctr">
            <a:spAutoFit/>
          </a:bodyPr>
          <a:lstStyle/>
          <a:p>
            <a:pPr algn="ctr"/>
            <a:r>
              <a:rPr lang="en-US" sz="700" dirty="0" smtClean="0">
                <a:solidFill>
                  <a:schemeClr val="tx1">
                    <a:lumMod val="75000"/>
                    <a:lumOff val="25000"/>
                  </a:schemeClr>
                </a:solidFill>
              </a:rPr>
              <a:t>$4.8m</a:t>
            </a:r>
            <a:endParaRPr lang="en-US" sz="700" dirty="0">
              <a:solidFill>
                <a:schemeClr val="tx1">
                  <a:lumMod val="75000"/>
                  <a:lumOff val="25000"/>
                </a:schemeClr>
              </a:solidFill>
            </a:endParaRPr>
          </a:p>
        </p:txBody>
      </p:sp>
      <p:sp>
        <p:nvSpPr>
          <p:cNvPr id="171" name="TextBox 170">
            <a:extLst>
              <a:ext uri="{FF2B5EF4-FFF2-40B4-BE49-F238E27FC236}">
                <a16:creationId xmlns:a16="http://schemas.microsoft.com/office/drawing/2014/main" id="{772C8918-B00C-4540-AAD5-963D4A319C12}"/>
              </a:ext>
            </a:extLst>
          </p:cNvPr>
          <p:cNvSpPr txBox="1"/>
          <p:nvPr>
            <p:custDataLst>
              <p:tags r:id="rId21"/>
            </p:custDataLst>
          </p:nvPr>
        </p:nvSpPr>
        <p:spPr>
          <a:xfrm>
            <a:off x="4513070" y="4291961"/>
            <a:ext cx="477994" cy="107722"/>
          </a:xfrm>
          <a:prstGeom prst="rect">
            <a:avLst/>
          </a:prstGeom>
        </p:spPr>
        <p:txBody>
          <a:bodyPr wrap="square" lIns="32714" tIns="0" rIns="32714" bIns="0" rtlCol="0" anchor="ctr">
            <a:spAutoFit/>
          </a:bodyPr>
          <a:lstStyle/>
          <a:p>
            <a:pPr algn="ctr"/>
            <a:r>
              <a:rPr lang="en-US" sz="700" dirty="0" smtClean="0">
                <a:solidFill>
                  <a:schemeClr val="tx1">
                    <a:lumMod val="75000"/>
                    <a:lumOff val="25000"/>
                  </a:schemeClr>
                </a:solidFill>
              </a:rPr>
              <a:t>$4.7m</a:t>
            </a:r>
            <a:endParaRPr lang="en-US" sz="700" dirty="0">
              <a:solidFill>
                <a:schemeClr val="tx1">
                  <a:lumMod val="75000"/>
                  <a:lumOff val="25000"/>
                </a:schemeClr>
              </a:solidFill>
            </a:endParaRPr>
          </a:p>
        </p:txBody>
      </p:sp>
      <p:sp>
        <p:nvSpPr>
          <p:cNvPr id="172" name="TextBox 171">
            <a:extLst>
              <a:ext uri="{FF2B5EF4-FFF2-40B4-BE49-F238E27FC236}">
                <a16:creationId xmlns:a16="http://schemas.microsoft.com/office/drawing/2014/main" id="{772C8918-B00C-4540-AAD5-963D4A319C12}"/>
              </a:ext>
            </a:extLst>
          </p:cNvPr>
          <p:cNvSpPr txBox="1"/>
          <p:nvPr>
            <p:custDataLst>
              <p:tags r:id="rId22"/>
            </p:custDataLst>
          </p:nvPr>
        </p:nvSpPr>
        <p:spPr>
          <a:xfrm>
            <a:off x="4378183" y="3897978"/>
            <a:ext cx="566248" cy="107722"/>
          </a:xfrm>
          <a:prstGeom prst="rect">
            <a:avLst/>
          </a:prstGeom>
        </p:spPr>
        <p:txBody>
          <a:bodyPr wrap="square" lIns="32714" tIns="0" rIns="32714" bIns="0" rtlCol="0" anchor="ctr">
            <a:spAutoFit/>
          </a:bodyPr>
          <a:lstStyle/>
          <a:p>
            <a:pPr algn="ctr"/>
            <a:r>
              <a:rPr lang="en-US" sz="700" dirty="0" smtClean="0">
                <a:solidFill>
                  <a:schemeClr val="tx1">
                    <a:lumMod val="75000"/>
                    <a:lumOff val="25000"/>
                  </a:schemeClr>
                </a:solidFill>
              </a:rPr>
              <a:t>$7.6m</a:t>
            </a:r>
          </a:p>
        </p:txBody>
      </p:sp>
      <p:sp>
        <p:nvSpPr>
          <p:cNvPr id="173" name="TextBox 172">
            <a:extLst>
              <a:ext uri="{FF2B5EF4-FFF2-40B4-BE49-F238E27FC236}">
                <a16:creationId xmlns:a16="http://schemas.microsoft.com/office/drawing/2014/main" id="{772C8918-B00C-4540-AAD5-963D4A319C12}"/>
              </a:ext>
            </a:extLst>
          </p:cNvPr>
          <p:cNvSpPr txBox="1"/>
          <p:nvPr>
            <p:custDataLst>
              <p:tags r:id="rId23"/>
            </p:custDataLst>
          </p:nvPr>
        </p:nvSpPr>
        <p:spPr>
          <a:xfrm>
            <a:off x="4473315" y="4739083"/>
            <a:ext cx="477994" cy="107722"/>
          </a:xfrm>
          <a:prstGeom prst="rect">
            <a:avLst/>
          </a:prstGeom>
        </p:spPr>
        <p:txBody>
          <a:bodyPr wrap="square" lIns="32714" tIns="0" rIns="32714" bIns="0" rtlCol="0" anchor="ctr">
            <a:spAutoFit/>
          </a:bodyPr>
          <a:lstStyle/>
          <a:p>
            <a:pPr algn="ctr"/>
            <a:r>
              <a:rPr lang="en-US" sz="700" dirty="0" smtClean="0">
                <a:solidFill>
                  <a:schemeClr val="tx1">
                    <a:lumMod val="75000"/>
                    <a:lumOff val="25000"/>
                  </a:schemeClr>
                </a:solidFill>
              </a:rPr>
              <a:t>$6.2m</a:t>
            </a:r>
            <a:endParaRPr lang="en-US" sz="700" dirty="0">
              <a:solidFill>
                <a:schemeClr val="tx1">
                  <a:lumMod val="75000"/>
                  <a:lumOff val="25000"/>
                </a:schemeClr>
              </a:solidFill>
            </a:endParaRPr>
          </a:p>
        </p:txBody>
      </p:sp>
      <p:sp>
        <p:nvSpPr>
          <p:cNvPr id="174" name="TextBox 173">
            <a:extLst>
              <a:ext uri="{FF2B5EF4-FFF2-40B4-BE49-F238E27FC236}">
                <a16:creationId xmlns:a16="http://schemas.microsoft.com/office/drawing/2014/main" id="{772C8918-B00C-4540-AAD5-963D4A319C12}"/>
              </a:ext>
            </a:extLst>
          </p:cNvPr>
          <p:cNvSpPr txBox="1"/>
          <p:nvPr>
            <p:custDataLst>
              <p:tags r:id="rId24"/>
            </p:custDataLst>
          </p:nvPr>
        </p:nvSpPr>
        <p:spPr>
          <a:xfrm>
            <a:off x="4808991" y="4518666"/>
            <a:ext cx="477994" cy="107722"/>
          </a:xfrm>
          <a:prstGeom prst="rect">
            <a:avLst/>
          </a:prstGeom>
        </p:spPr>
        <p:txBody>
          <a:bodyPr wrap="square" lIns="32714" tIns="0" rIns="32714" bIns="0" rtlCol="0" anchor="ctr">
            <a:spAutoFit/>
          </a:bodyPr>
          <a:lstStyle/>
          <a:p>
            <a:pPr algn="ctr"/>
            <a:r>
              <a:rPr lang="en-US" sz="700" dirty="0" smtClean="0">
                <a:solidFill>
                  <a:schemeClr val="tx1">
                    <a:lumMod val="75000"/>
                    <a:lumOff val="25000"/>
                  </a:schemeClr>
                </a:solidFill>
              </a:rPr>
              <a:t>$4.7m</a:t>
            </a:r>
            <a:endParaRPr lang="en-US" sz="700" dirty="0">
              <a:solidFill>
                <a:schemeClr val="tx1">
                  <a:lumMod val="75000"/>
                  <a:lumOff val="25000"/>
                </a:schemeClr>
              </a:solidFill>
            </a:endParaRPr>
          </a:p>
        </p:txBody>
      </p:sp>
      <p:sp>
        <p:nvSpPr>
          <p:cNvPr id="175" name="TextBox 174">
            <a:extLst>
              <a:ext uri="{FF2B5EF4-FFF2-40B4-BE49-F238E27FC236}">
                <a16:creationId xmlns:a16="http://schemas.microsoft.com/office/drawing/2014/main" id="{772C8918-B00C-4540-AAD5-963D4A319C12}"/>
              </a:ext>
            </a:extLst>
          </p:cNvPr>
          <p:cNvSpPr txBox="1"/>
          <p:nvPr>
            <p:custDataLst>
              <p:tags r:id="rId25"/>
            </p:custDataLst>
          </p:nvPr>
        </p:nvSpPr>
        <p:spPr>
          <a:xfrm>
            <a:off x="5146818" y="4641240"/>
            <a:ext cx="502094" cy="107722"/>
          </a:xfrm>
          <a:prstGeom prst="rect">
            <a:avLst/>
          </a:prstGeom>
        </p:spPr>
        <p:txBody>
          <a:bodyPr wrap="square" lIns="32714" tIns="0" rIns="32714" bIns="0" rtlCol="0" anchor="ctr">
            <a:spAutoFit/>
          </a:bodyPr>
          <a:lstStyle/>
          <a:p>
            <a:pPr algn="ctr"/>
            <a:r>
              <a:rPr lang="en-US" sz="700" dirty="0" smtClean="0">
                <a:solidFill>
                  <a:schemeClr val="tx1">
                    <a:lumMod val="75000"/>
                    <a:lumOff val="25000"/>
                  </a:schemeClr>
                </a:solidFill>
              </a:rPr>
              <a:t>$6.5m</a:t>
            </a:r>
            <a:endParaRPr lang="en-US" sz="700" dirty="0">
              <a:solidFill>
                <a:schemeClr val="tx1">
                  <a:lumMod val="75000"/>
                  <a:lumOff val="25000"/>
                </a:schemeClr>
              </a:solidFill>
            </a:endParaRPr>
          </a:p>
        </p:txBody>
      </p:sp>
      <p:sp>
        <p:nvSpPr>
          <p:cNvPr id="178" name="TextBox 177">
            <a:extLst>
              <a:ext uri="{FF2B5EF4-FFF2-40B4-BE49-F238E27FC236}">
                <a16:creationId xmlns:a16="http://schemas.microsoft.com/office/drawing/2014/main" id="{772C8918-B00C-4540-AAD5-963D4A319C12}"/>
              </a:ext>
            </a:extLst>
          </p:cNvPr>
          <p:cNvSpPr txBox="1"/>
          <p:nvPr>
            <p:custDataLst>
              <p:tags r:id="rId26"/>
            </p:custDataLst>
          </p:nvPr>
        </p:nvSpPr>
        <p:spPr>
          <a:xfrm>
            <a:off x="5512640" y="4507573"/>
            <a:ext cx="502094" cy="107722"/>
          </a:xfrm>
          <a:prstGeom prst="rect">
            <a:avLst/>
          </a:prstGeom>
        </p:spPr>
        <p:txBody>
          <a:bodyPr wrap="square" lIns="32714" tIns="0" rIns="32714" bIns="0" rtlCol="0" anchor="ctr">
            <a:spAutoFit/>
          </a:bodyPr>
          <a:lstStyle/>
          <a:p>
            <a:pPr algn="ctr"/>
            <a:r>
              <a:rPr lang="en-US" sz="700" dirty="0" smtClean="0">
                <a:solidFill>
                  <a:schemeClr val="tx1">
                    <a:lumMod val="75000"/>
                    <a:lumOff val="25000"/>
                  </a:schemeClr>
                </a:solidFill>
              </a:rPr>
              <a:t>$10.8m</a:t>
            </a:r>
            <a:endParaRPr lang="en-US" sz="700" dirty="0">
              <a:solidFill>
                <a:schemeClr val="tx1">
                  <a:lumMod val="75000"/>
                  <a:lumOff val="25000"/>
                </a:schemeClr>
              </a:solidFill>
            </a:endParaRPr>
          </a:p>
        </p:txBody>
      </p:sp>
      <p:sp>
        <p:nvSpPr>
          <p:cNvPr id="179" name="TextBox 178">
            <a:extLst>
              <a:ext uri="{FF2B5EF4-FFF2-40B4-BE49-F238E27FC236}">
                <a16:creationId xmlns:a16="http://schemas.microsoft.com/office/drawing/2014/main" id="{772C8918-B00C-4540-AAD5-963D4A319C12}"/>
              </a:ext>
            </a:extLst>
          </p:cNvPr>
          <p:cNvSpPr txBox="1"/>
          <p:nvPr>
            <p:custDataLst>
              <p:tags r:id="rId27"/>
            </p:custDataLst>
          </p:nvPr>
        </p:nvSpPr>
        <p:spPr>
          <a:xfrm>
            <a:off x="6094891" y="5001349"/>
            <a:ext cx="502094" cy="107722"/>
          </a:xfrm>
          <a:prstGeom prst="rect">
            <a:avLst/>
          </a:prstGeom>
        </p:spPr>
        <p:txBody>
          <a:bodyPr wrap="square" lIns="32714" tIns="0" rIns="32714" bIns="0" rtlCol="0" anchor="ctr">
            <a:spAutoFit/>
          </a:bodyPr>
          <a:lstStyle/>
          <a:p>
            <a:pPr algn="ctr"/>
            <a:r>
              <a:rPr lang="en-US" sz="700" dirty="0" smtClean="0"/>
              <a:t>$20.2m</a:t>
            </a:r>
            <a:endParaRPr lang="en-US" sz="700" dirty="0"/>
          </a:p>
        </p:txBody>
      </p:sp>
      <p:sp>
        <p:nvSpPr>
          <p:cNvPr id="180" name="TextBox 179">
            <a:extLst>
              <a:ext uri="{FF2B5EF4-FFF2-40B4-BE49-F238E27FC236}">
                <a16:creationId xmlns:a16="http://schemas.microsoft.com/office/drawing/2014/main" id="{772C8918-B00C-4540-AAD5-963D4A319C12}"/>
              </a:ext>
            </a:extLst>
          </p:cNvPr>
          <p:cNvSpPr txBox="1"/>
          <p:nvPr>
            <p:custDataLst>
              <p:tags r:id="rId28"/>
            </p:custDataLst>
          </p:nvPr>
        </p:nvSpPr>
        <p:spPr>
          <a:xfrm>
            <a:off x="5847360" y="4431166"/>
            <a:ext cx="502094" cy="107722"/>
          </a:xfrm>
          <a:prstGeom prst="rect">
            <a:avLst/>
          </a:prstGeom>
        </p:spPr>
        <p:txBody>
          <a:bodyPr wrap="square" lIns="32714" tIns="0" rIns="32714" bIns="0" rtlCol="0" anchor="ctr">
            <a:spAutoFit/>
          </a:bodyPr>
          <a:lstStyle/>
          <a:p>
            <a:pPr algn="ctr"/>
            <a:r>
              <a:rPr lang="en-US" sz="700" dirty="0" smtClean="0">
                <a:solidFill>
                  <a:schemeClr val="tx1">
                    <a:lumMod val="75000"/>
                    <a:lumOff val="25000"/>
                  </a:schemeClr>
                </a:solidFill>
              </a:rPr>
              <a:t>$6.3m</a:t>
            </a:r>
            <a:endParaRPr lang="en-US" sz="700" dirty="0">
              <a:solidFill>
                <a:schemeClr val="tx1">
                  <a:lumMod val="75000"/>
                  <a:lumOff val="25000"/>
                </a:schemeClr>
              </a:solidFill>
            </a:endParaRPr>
          </a:p>
        </p:txBody>
      </p:sp>
      <p:sp>
        <p:nvSpPr>
          <p:cNvPr id="181" name="TextBox 180">
            <a:extLst>
              <a:ext uri="{FF2B5EF4-FFF2-40B4-BE49-F238E27FC236}">
                <a16:creationId xmlns:a16="http://schemas.microsoft.com/office/drawing/2014/main" id="{772C8918-B00C-4540-AAD5-963D4A319C12}"/>
              </a:ext>
            </a:extLst>
          </p:cNvPr>
          <p:cNvSpPr txBox="1"/>
          <p:nvPr>
            <p:custDataLst>
              <p:tags r:id="rId29"/>
            </p:custDataLst>
          </p:nvPr>
        </p:nvSpPr>
        <p:spPr>
          <a:xfrm>
            <a:off x="5943170" y="4088074"/>
            <a:ext cx="502094" cy="107722"/>
          </a:xfrm>
          <a:prstGeom prst="rect">
            <a:avLst/>
          </a:prstGeom>
        </p:spPr>
        <p:txBody>
          <a:bodyPr wrap="square" lIns="32714" tIns="0" rIns="32714" bIns="0" rtlCol="0" anchor="ctr">
            <a:spAutoFit/>
          </a:bodyPr>
          <a:lstStyle/>
          <a:p>
            <a:pPr algn="ctr"/>
            <a:r>
              <a:rPr lang="en-US" sz="700" dirty="0" smtClean="0">
                <a:solidFill>
                  <a:schemeClr val="tx1">
                    <a:lumMod val="75000"/>
                    <a:lumOff val="25000"/>
                  </a:schemeClr>
                </a:solidFill>
              </a:rPr>
              <a:t>$10.9m</a:t>
            </a:r>
            <a:endParaRPr lang="en-US" sz="700" dirty="0">
              <a:solidFill>
                <a:schemeClr val="tx1">
                  <a:lumMod val="75000"/>
                  <a:lumOff val="25000"/>
                </a:schemeClr>
              </a:solidFill>
            </a:endParaRPr>
          </a:p>
        </p:txBody>
      </p:sp>
      <p:sp>
        <p:nvSpPr>
          <p:cNvPr id="182" name="TextBox 181">
            <a:extLst>
              <a:ext uri="{FF2B5EF4-FFF2-40B4-BE49-F238E27FC236}">
                <a16:creationId xmlns:a16="http://schemas.microsoft.com/office/drawing/2014/main" id="{772C8918-B00C-4540-AAD5-963D4A319C12}"/>
              </a:ext>
            </a:extLst>
          </p:cNvPr>
          <p:cNvSpPr txBox="1"/>
          <p:nvPr>
            <p:custDataLst>
              <p:tags r:id="rId30"/>
            </p:custDataLst>
          </p:nvPr>
        </p:nvSpPr>
        <p:spPr>
          <a:xfrm>
            <a:off x="5146818" y="4160440"/>
            <a:ext cx="502094" cy="107722"/>
          </a:xfrm>
          <a:prstGeom prst="rect">
            <a:avLst/>
          </a:prstGeom>
        </p:spPr>
        <p:txBody>
          <a:bodyPr wrap="square" lIns="32714" tIns="0" rIns="32714" bIns="0" rtlCol="0" anchor="t">
            <a:spAutoFit/>
          </a:bodyPr>
          <a:lstStyle/>
          <a:p>
            <a:pPr algn="ctr"/>
            <a:r>
              <a:rPr lang="en-US" sz="700" dirty="0" smtClean="0">
                <a:solidFill>
                  <a:schemeClr val="tx1">
                    <a:lumMod val="75000"/>
                    <a:lumOff val="25000"/>
                  </a:schemeClr>
                </a:solidFill>
              </a:rPr>
              <a:t>$7.9m</a:t>
            </a:r>
          </a:p>
        </p:txBody>
      </p:sp>
      <p:sp>
        <p:nvSpPr>
          <p:cNvPr id="185" name="TextBox 184">
            <a:extLst>
              <a:ext uri="{FF2B5EF4-FFF2-40B4-BE49-F238E27FC236}">
                <a16:creationId xmlns:a16="http://schemas.microsoft.com/office/drawing/2014/main" id="{772C8918-B00C-4540-AAD5-963D4A319C12}"/>
              </a:ext>
            </a:extLst>
          </p:cNvPr>
          <p:cNvSpPr txBox="1"/>
          <p:nvPr>
            <p:custDataLst>
              <p:tags r:id="rId31"/>
            </p:custDataLst>
          </p:nvPr>
        </p:nvSpPr>
        <p:spPr>
          <a:xfrm>
            <a:off x="5271265" y="3922611"/>
            <a:ext cx="502094" cy="107722"/>
          </a:xfrm>
          <a:prstGeom prst="rect">
            <a:avLst/>
          </a:prstGeom>
        </p:spPr>
        <p:txBody>
          <a:bodyPr wrap="square" lIns="32714" tIns="0" rIns="32714" bIns="0" rtlCol="0" anchor="t">
            <a:spAutoFit/>
          </a:bodyPr>
          <a:lstStyle/>
          <a:p>
            <a:pPr algn="ctr"/>
            <a:r>
              <a:rPr lang="en-US" sz="700" dirty="0" smtClean="0">
                <a:solidFill>
                  <a:schemeClr val="tx1">
                    <a:lumMod val="75000"/>
                    <a:lumOff val="25000"/>
                  </a:schemeClr>
                </a:solidFill>
              </a:rPr>
              <a:t>$6.1m</a:t>
            </a:r>
          </a:p>
        </p:txBody>
      </p:sp>
      <p:sp>
        <p:nvSpPr>
          <p:cNvPr id="186" name="TextBox 185">
            <a:extLst>
              <a:ext uri="{FF2B5EF4-FFF2-40B4-BE49-F238E27FC236}">
                <a16:creationId xmlns:a16="http://schemas.microsoft.com/office/drawing/2014/main" id="{772C8918-B00C-4540-AAD5-963D4A319C12}"/>
              </a:ext>
            </a:extLst>
          </p:cNvPr>
          <p:cNvSpPr txBox="1"/>
          <p:nvPr>
            <p:custDataLst>
              <p:tags r:id="rId32"/>
            </p:custDataLst>
          </p:nvPr>
        </p:nvSpPr>
        <p:spPr>
          <a:xfrm>
            <a:off x="4709453" y="3092806"/>
            <a:ext cx="502094" cy="215444"/>
          </a:xfrm>
          <a:prstGeom prst="rect">
            <a:avLst/>
          </a:prstGeom>
        </p:spPr>
        <p:txBody>
          <a:bodyPr wrap="square" lIns="32714" tIns="0" rIns="32714" bIns="0" rtlCol="0" anchor="t">
            <a:spAutoFit/>
          </a:bodyPr>
          <a:lstStyle/>
          <a:p>
            <a:pPr algn="ctr"/>
            <a:r>
              <a:rPr lang="en-US" sz="700" dirty="0" smtClean="0">
                <a:solidFill>
                  <a:schemeClr val="tx1">
                    <a:lumMod val="75000"/>
                    <a:lumOff val="25000"/>
                  </a:schemeClr>
                </a:solidFill>
              </a:rPr>
              <a:t>$7.3m</a:t>
            </a:r>
          </a:p>
          <a:p>
            <a:pPr algn="ctr"/>
            <a:endParaRPr lang="en-US" sz="700" dirty="0" smtClean="0">
              <a:solidFill>
                <a:schemeClr val="tx1">
                  <a:lumMod val="75000"/>
                  <a:lumOff val="25000"/>
                </a:schemeClr>
              </a:solidFill>
            </a:endParaRPr>
          </a:p>
        </p:txBody>
      </p:sp>
      <p:sp>
        <p:nvSpPr>
          <p:cNvPr id="187" name="TextBox 186">
            <a:extLst>
              <a:ext uri="{FF2B5EF4-FFF2-40B4-BE49-F238E27FC236}">
                <a16:creationId xmlns:a16="http://schemas.microsoft.com/office/drawing/2014/main" id="{772C8918-B00C-4540-AAD5-963D4A319C12}"/>
              </a:ext>
            </a:extLst>
          </p:cNvPr>
          <p:cNvSpPr txBox="1"/>
          <p:nvPr>
            <p:custDataLst>
              <p:tags r:id="rId33"/>
            </p:custDataLst>
          </p:nvPr>
        </p:nvSpPr>
        <p:spPr>
          <a:xfrm>
            <a:off x="4774183" y="3618606"/>
            <a:ext cx="502094" cy="107722"/>
          </a:xfrm>
          <a:prstGeom prst="rect">
            <a:avLst/>
          </a:prstGeom>
        </p:spPr>
        <p:txBody>
          <a:bodyPr wrap="square" lIns="32714" tIns="0" rIns="32714" bIns="0" rtlCol="0" anchor="t">
            <a:spAutoFit/>
          </a:bodyPr>
          <a:lstStyle/>
          <a:p>
            <a:pPr algn="ctr"/>
            <a:r>
              <a:rPr lang="en-US" sz="700" dirty="0" smtClean="0">
                <a:solidFill>
                  <a:schemeClr val="tx1">
                    <a:lumMod val="75000"/>
                    <a:lumOff val="25000"/>
                  </a:schemeClr>
                </a:solidFill>
              </a:rPr>
              <a:t>$13.9m</a:t>
            </a:r>
          </a:p>
        </p:txBody>
      </p:sp>
      <p:sp>
        <p:nvSpPr>
          <p:cNvPr id="188" name="TextBox 187">
            <a:extLst>
              <a:ext uri="{FF2B5EF4-FFF2-40B4-BE49-F238E27FC236}">
                <a16:creationId xmlns:a16="http://schemas.microsoft.com/office/drawing/2014/main" id="{772C8918-B00C-4540-AAD5-963D4A319C12}"/>
              </a:ext>
            </a:extLst>
          </p:cNvPr>
          <p:cNvSpPr txBox="1"/>
          <p:nvPr>
            <p:custDataLst>
              <p:tags r:id="rId34"/>
            </p:custDataLst>
          </p:nvPr>
        </p:nvSpPr>
        <p:spPr>
          <a:xfrm>
            <a:off x="5112908" y="3674215"/>
            <a:ext cx="502094" cy="107722"/>
          </a:xfrm>
          <a:prstGeom prst="rect">
            <a:avLst/>
          </a:prstGeom>
        </p:spPr>
        <p:txBody>
          <a:bodyPr wrap="square" lIns="32714" tIns="0" rIns="32714" bIns="0" rtlCol="0" anchor="t">
            <a:spAutoFit/>
          </a:bodyPr>
          <a:lstStyle/>
          <a:p>
            <a:pPr algn="ctr"/>
            <a:r>
              <a:rPr lang="en-US" sz="700" dirty="0" smtClean="0">
                <a:solidFill>
                  <a:schemeClr val="tx1">
                    <a:lumMod val="75000"/>
                    <a:lumOff val="25000"/>
                  </a:schemeClr>
                </a:solidFill>
              </a:rPr>
              <a:t>$8.0m</a:t>
            </a:r>
          </a:p>
        </p:txBody>
      </p:sp>
      <p:sp>
        <p:nvSpPr>
          <p:cNvPr id="189" name="TextBox 188">
            <a:extLst>
              <a:ext uri="{FF2B5EF4-FFF2-40B4-BE49-F238E27FC236}">
                <a16:creationId xmlns:a16="http://schemas.microsoft.com/office/drawing/2014/main" id="{772C8918-B00C-4540-AAD5-963D4A319C12}"/>
              </a:ext>
            </a:extLst>
          </p:cNvPr>
          <p:cNvSpPr txBox="1"/>
          <p:nvPr>
            <p:custDataLst>
              <p:tags r:id="rId35"/>
            </p:custDataLst>
          </p:nvPr>
        </p:nvSpPr>
        <p:spPr>
          <a:xfrm>
            <a:off x="5461889" y="3511024"/>
            <a:ext cx="502094" cy="107722"/>
          </a:xfrm>
          <a:prstGeom prst="rect">
            <a:avLst/>
          </a:prstGeom>
        </p:spPr>
        <p:txBody>
          <a:bodyPr wrap="square" lIns="32714" tIns="0" rIns="32714" bIns="0" rtlCol="0" anchor="t">
            <a:spAutoFit/>
          </a:bodyPr>
          <a:lstStyle/>
          <a:p>
            <a:pPr algn="ctr"/>
            <a:r>
              <a:rPr lang="en-US" sz="700" dirty="0" smtClean="0">
                <a:solidFill>
                  <a:schemeClr val="tx1">
                    <a:lumMod val="75000"/>
                    <a:lumOff val="25000"/>
                  </a:schemeClr>
                </a:solidFill>
              </a:rPr>
              <a:t>$12.8m</a:t>
            </a:r>
          </a:p>
        </p:txBody>
      </p:sp>
      <p:sp>
        <p:nvSpPr>
          <p:cNvPr id="190" name="TextBox 189">
            <a:extLst>
              <a:ext uri="{FF2B5EF4-FFF2-40B4-BE49-F238E27FC236}">
                <a16:creationId xmlns:a16="http://schemas.microsoft.com/office/drawing/2014/main" id="{772C8918-B00C-4540-AAD5-963D4A319C12}"/>
              </a:ext>
            </a:extLst>
          </p:cNvPr>
          <p:cNvSpPr txBox="1"/>
          <p:nvPr>
            <p:custDataLst>
              <p:tags r:id="rId36"/>
            </p:custDataLst>
          </p:nvPr>
        </p:nvSpPr>
        <p:spPr>
          <a:xfrm>
            <a:off x="5225328" y="3186786"/>
            <a:ext cx="502094" cy="107722"/>
          </a:xfrm>
          <a:prstGeom prst="rect">
            <a:avLst/>
          </a:prstGeom>
        </p:spPr>
        <p:txBody>
          <a:bodyPr wrap="square" lIns="32714" tIns="0" rIns="32714" bIns="0" rtlCol="0" anchor="t">
            <a:spAutoFit/>
          </a:bodyPr>
          <a:lstStyle/>
          <a:p>
            <a:pPr algn="ctr"/>
            <a:r>
              <a:rPr lang="en-US" sz="700" dirty="0" smtClean="0">
                <a:solidFill>
                  <a:schemeClr val="tx1">
                    <a:lumMod val="75000"/>
                    <a:lumOff val="25000"/>
                  </a:schemeClr>
                </a:solidFill>
              </a:rPr>
              <a:t>$11.2m</a:t>
            </a:r>
          </a:p>
        </p:txBody>
      </p:sp>
      <p:sp>
        <p:nvSpPr>
          <p:cNvPr id="191" name="TextBox 190">
            <a:extLst>
              <a:ext uri="{FF2B5EF4-FFF2-40B4-BE49-F238E27FC236}">
                <a16:creationId xmlns:a16="http://schemas.microsoft.com/office/drawing/2014/main" id="{772C8918-B00C-4540-AAD5-963D4A319C12}"/>
              </a:ext>
            </a:extLst>
          </p:cNvPr>
          <p:cNvSpPr txBox="1"/>
          <p:nvPr>
            <p:custDataLst>
              <p:tags r:id="rId37"/>
            </p:custDataLst>
          </p:nvPr>
        </p:nvSpPr>
        <p:spPr>
          <a:xfrm>
            <a:off x="5703217" y="3777562"/>
            <a:ext cx="502094" cy="107722"/>
          </a:xfrm>
          <a:prstGeom prst="rect">
            <a:avLst/>
          </a:prstGeom>
        </p:spPr>
        <p:txBody>
          <a:bodyPr wrap="square" lIns="32714" tIns="0" rIns="32714" bIns="0" rtlCol="0" anchor="t">
            <a:spAutoFit/>
          </a:bodyPr>
          <a:lstStyle/>
          <a:p>
            <a:pPr algn="ctr"/>
            <a:r>
              <a:rPr lang="en-US" sz="700" dirty="0" smtClean="0">
                <a:solidFill>
                  <a:schemeClr val="tx1">
                    <a:lumMod val="75000"/>
                    <a:lumOff val="25000"/>
                  </a:schemeClr>
                </a:solidFill>
              </a:rPr>
              <a:t>$3.8m</a:t>
            </a:r>
          </a:p>
        </p:txBody>
      </p:sp>
      <p:sp>
        <p:nvSpPr>
          <p:cNvPr id="192" name="TextBox 191">
            <a:extLst>
              <a:ext uri="{FF2B5EF4-FFF2-40B4-BE49-F238E27FC236}">
                <a16:creationId xmlns:a16="http://schemas.microsoft.com/office/drawing/2014/main" id="{772C8918-B00C-4540-AAD5-963D4A319C12}"/>
              </a:ext>
            </a:extLst>
          </p:cNvPr>
          <p:cNvSpPr txBox="1"/>
          <p:nvPr>
            <p:custDataLst>
              <p:tags r:id="rId38"/>
            </p:custDataLst>
          </p:nvPr>
        </p:nvSpPr>
        <p:spPr>
          <a:xfrm>
            <a:off x="5950673" y="3365451"/>
            <a:ext cx="502094" cy="107722"/>
          </a:xfrm>
          <a:prstGeom prst="rect">
            <a:avLst/>
          </a:prstGeom>
        </p:spPr>
        <p:txBody>
          <a:bodyPr wrap="square" lIns="32714" tIns="0" rIns="32714" bIns="0" rtlCol="0" anchor="t">
            <a:spAutoFit/>
          </a:bodyPr>
          <a:lstStyle/>
          <a:p>
            <a:pPr algn="ctr"/>
            <a:r>
              <a:rPr lang="en-US" sz="700" dirty="0" smtClean="0">
                <a:solidFill>
                  <a:schemeClr val="tx1">
                    <a:lumMod val="75000"/>
                    <a:lumOff val="25000"/>
                  </a:schemeClr>
                </a:solidFill>
              </a:rPr>
              <a:t>$14.2m</a:t>
            </a:r>
          </a:p>
        </p:txBody>
      </p:sp>
      <p:sp>
        <p:nvSpPr>
          <p:cNvPr id="193" name="TextBox 192">
            <a:extLst>
              <a:ext uri="{FF2B5EF4-FFF2-40B4-BE49-F238E27FC236}">
                <a16:creationId xmlns:a16="http://schemas.microsoft.com/office/drawing/2014/main" id="{772C8918-B00C-4540-AAD5-963D4A319C12}"/>
              </a:ext>
            </a:extLst>
          </p:cNvPr>
          <p:cNvSpPr txBox="1"/>
          <p:nvPr>
            <p:custDataLst>
              <p:tags r:id="rId39"/>
            </p:custDataLst>
          </p:nvPr>
        </p:nvSpPr>
        <p:spPr>
          <a:xfrm>
            <a:off x="6659202" y="2562319"/>
            <a:ext cx="502094" cy="107722"/>
          </a:xfrm>
          <a:prstGeom prst="rect">
            <a:avLst/>
          </a:prstGeom>
        </p:spPr>
        <p:txBody>
          <a:bodyPr wrap="square" lIns="32714" tIns="0" rIns="32714" bIns="0" rtlCol="0" anchor="t">
            <a:spAutoFit/>
          </a:bodyPr>
          <a:lstStyle/>
          <a:p>
            <a:pPr algn="ctr"/>
            <a:r>
              <a:rPr lang="en-US" sz="700" dirty="0" smtClean="0">
                <a:solidFill>
                  <a:schemeClr val="tx1">
                    <a:lumMod val="75000"/>
                    <a:lumOff val="25000"/>
                  </a:schemeClr>
                </a:solidFill>
              </a:rPr>
              <a:t>$3.3m</a:t>
            </a:r>
          </a:p>
        </p:txBody>
      </p:sp>
      <p:sp>
        <p:nvSpPr>
          <p:cNvPr id="194" name="TextBox 193">
            <a:extLst>
              <a:ext uri="{FF2B5EF4-FFF2-40B4-BE49-F238E27FC236}">
                <a16:creationId xmlns:a16="http://schemas.microsoft.com/office/drawing/2014/main" id="{772C8918-B00C-4540-AAD5-963D4A319C12}"/>
              </a:ext>
            </a:extLst>
          </p:cNvPr>
          <p:cNvSpPr txBox="1"/>
          <p:nvPr>
            <p:custDataLst>
              <p:tags r:id="rId40"/>
            </p:custDataLst>
          </p:nvPr>
        </p:nvSpPr>
        <p:spPr>
          <a:xfrm rot="20475393">
            <a:off x="6186723" y="3026447"/>
            <a:ext cx="502094" cy="107722"/>
          </a:xfrm>
          <a:prstGeom prst="rect">
            <a:avLst/>
          </a:prstGeom>
        </p:spPr>
        <p:txBody>
          <a:bodyPr wrap="square" lIns="32714" tIns="0" rIns="32714" bIns="0" rtlCol="0" anchor="t">
            <a:spAutoFit/>
          </a:bodyPr>
          <a:lstStyle/>
          <a:p>
            <a:pPr algn="ctr"/>
            <a:r>
              <a:rPr lang="en-US" sz="700" dirty="0" smtClean="0">
                <a:solidFill>
                  <a:schemeClr val="bg1"/>
                </a:solidFill>
              </a:rPr>
              <a:t>$20.5m</a:t>
            </a:r>
          </a:p>
        </p:txBody>
      </p:sp>
      <p:sp>
        <p:nvSpPr>
          <p:cNvPr id="195" name="TextBox 194">
            <a:extLst>
              <a:ext uri="{FF2B5EF4-FFF2-40B4-BE49-F238E27FC236}">
                <a16:creationId xmlns:a16="http://schemas.microsoft.com/office/drawing/2014/main" id="{772C8918-B00C-4540-AAD5-963D4A319C12}"/>
              </a:ext>
            </a:extLst>
          </p:cNvPr>
          <p:cNvSpPr txBox="1"/>
          <p:nvPr>
            <p:custDataLst>
              <p:tags r:id="rId41"/>
            </p:custDataLst>
          </p:nvPr>
        </p:nvSpPr>
        <p:spPr>
          <a:xfrm>
            <a:off x="5994081" y="3839290"/>
            <a:ext cx="502094" cy="107722"/>
          </a:xfrm>
          <a:prstGeom prst="rect">
            <a:avLst/>
          </a:prstGeom>
        </p:spPr>
        <p:txBody>
          <a:bodyPr wrap="square" lIns="32714" tIns="0" rIns="32714" bIns="0" rtlCol="0" anchor="t">
            <a:spAutoFit/>
          </a:bodyPr>
          <a:lstStyle/>
          <a:p>
            <a:pPr algn="ctr"/>
            <a:r>
              <a:rPr lang="en-US" sz="700" dirty="0" smtClean="0">
                <a:solidFill>
                  <a:schemeClr val="tx1">
                    <a:lumMod val="75000"/>
                    <a:lumOff val="25000"/>
                  </a:schemeClr>
                </a:solidFill>
              </a:rPr>
              <a:t>$</a:t>
            </a:r>
            <a:r>
              <a:rPr lang="en-US" sz="670" dirty="0" smtClean="0">
                <a:solidFill>
                  <a:schemeClr val="tx1">
                    <a:lumMod val="75000"/>
                    <a:lumOff val="25000"/>
                  </a:schemeClr>
                </a:solidFill>
              </a:rPr>
              <a:t>9.5</a:t>
            </a:r>
            <a:r>
              <a:rPr lang="en-US" sz="670" dirty="0">
                <a:solidFill>
                  <a:schemeClr val="tx1">
                    <a:lumMod val="75000"/>
                    <a:lumOff val="25000"/>
                  </a:schemeClr>
                </a:solidFill>
              </a:rPr>
              <a:t>m</a:t>
            </a:r>
            <a:endParaRPr lang="en-US" sz="670" dirty="0" smtClean="0">
              <a:solidFill>
                <a:schemeClr val="tx1">
                  <a:lumMod val="75000"/>
                  <a:lumOff val="25000"/>
                </a:schemeClr>
              </a:solidFill>
            </a:endParaRPr>
          </a:p>
        </p:txBody>
      </p:sp>
      <p:sp>
        <p:nvSpPr>
          <p:cNvPr id="196" name="TextBox 195">
            <a:extLst>
              <a:ext uri="{FF2B5EF4-FFF2-40B4-BE49-F238E27FC236}">
                <a16:creationId xmlns:a16="http://schemas.microsoft.com/office/drawing/2014/main" id="{772C8918-B00C-4540-AAD5-963D4A319C12}"/>
              </a:ext>
            </a:extLst>
          </p:cNvPr>
          <p:cNvSpPr txBox="1"/>
          <p:nvPr>
            <p:custDataLst>
              <p:tags r:id="rId42"/>
            </p:custDataLst>
          </p:nvPr>
        </p:nvSpPr>
        <p:spPr>
          <a:xfrm>
            <a:off x="6256085" y="2596676"/>
            <a:ext cx="502094" cy="107722"/>
          </a:xfrm>
          <a:prstGeom prst="rect">
            <a:avLst/>
          </a:prstGeom>
        </p:spPr>
        <p:txBody>
          <a:bodyPr wrap="square" lIns="32714" tIns="0" rIns="32714" bIns="0" rtlCol="0" anchor="t">
            <a:spAutoFit/>
          </a:bodyPr>
          <a:lstStyle/>
          <a:p>
            <a:pPr algn="ctr"/>
            <a:r>
              <a:rPr lang="en-US" sz="700" dirty="0" smtClean="0">
                <a:solidFill>
                  <a:schemeClr val="tx1">
                    <a:lumMod val="75000"/>
                    <a:lumOff val="25000"/>
                  </a:schemeClr>
                </a:solidFill>
              </a:rPr>
              <a:t>$3.0m</a:t>
            </a:r>
          </a:p>
        </p:txBody>
      </p:sp>
      <p:sp>
        <p:nvSpPr>
          <p:cNvPr id="199" name="TextBox 138"/>
          <p:cNvSpPr txBox="1">
            <a:spLocks noChangeArrowheads="1"/>
          </p:cNvSpPr>
          <p:nvPr/>
        </p:nvSpPr>
        <p:spPr bwMode="auto">
          <a:xfrm>
            <a:off x="7409959" y="4261075"/>
            <a:ext cx="728167" cy="222250"/>
          </a:xfrm>
          <a:prstGeom prst="rect">
            <a:avLst/>
          </a:prstGeom>
          <a:solidFill>
            <a:schemeClr val="accent6">
              <a:lumMod val="40000"/>
              <a:lumOff val="60000"/>
            </a:schemeClr>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700" dirty="0" smtClean="0">
                <a:latin typeface="Verdana" panose="020B0604030504040204" pitchFamily="34" charset="0"/>
                <a:ea typeface="Verdana" panose="020B0604030504040204" pitchFamily="34" charset="0"/>
                <a:cs typeface="Verdana"/>
              </a:rPr>
              <a:t>VT - $3.0m</a:t>
            </a:r>
            <a:endParaRPr lang="en-US" altLang="en-US" sz="700" dirty="0">
              <a:latin typeface="Verdana" panose="020B0604030504040204" pitchFamily="34" charset="0"/>
              <a:ea typeface="Verdana" panose="020B0604030504040204" pitchFamily="34" charset="0"/>
              <a:cs typeface="Verdana"/>
            </a:endParaRPr>
          </a:p>
        </p:txBody>
      </p:sp>
      <p:sp>
        <p:nvSpPr>
          <p:cNvPr id="200" name="TextBox 138"/>
          <p:cNvSpPr txBox="1">
            <a:spLocks noChangeArrowheads="1"/>
          </p:cNvSpPr>
          <p:nvPr/>
        </p:nvSpPr>
        <p:spPr bwMode="auto">
          <a:xfrm>
            <a:off x="7409959" y="4011115"/>
            <a:ext cx="728167" cy="223837"/>
          </a:xfrm>
          <a:prstGeom prst="rect">
            <a:avLst/>
          </a:prstGeom>
          <a:solidFill>
            <a:schemeClr val="accent6"/>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700" dirty="0" smtClean="0">
                <a:latin typeface="Verdana" panose="020B0604030504040204" pitchFamily="34" charset="0"/>
                <a:ea typeface="Verdana" panose="020B0604030504040204" pitchFamily="34" charset="0"/>
                <a:cs typeface="Verdana"/>
              </a:rPr>
              <a:t>NH - $3.3m</a:t>
            </a:r>
            <a:endParaRPr lang="en-US" altLang="en-US" sz="700" dirty="0">
              <a:latin typeface="Verdana" panose="020B0604030504040204" pitchFamily="34" charset="0"/>
              <a:ea typeface="Verdana" panose="020B0604030504040204" pitchFamily="34" charset="0"/>
              <a:cs typeface="Verdana"/>
            </a:endParaRPr>
          </a:p>
        </p:txBody>
      </p:sp>
      <p:pic>
        <p:nvPicPr>
          <p:cNvPr id="202" name="Picture 201"/>
          <p:cNvPicPr>
            <a:picLocks noChangeAspect="1"/>
          </p:cNvPicPr>
          <p:nvPr/>
        </p:nvPicPr>
        <p:blipFill>
          <a:blip r:embed="rId160"/>
          <a:stretch>
            <a:fillRect/>
          </a:stretch>
        </p:blipFill>
        <p:spPr>
          <a:xfrm>
            <a:off x="-185859" y="95242"/>
            <a:ext cx="1174958" cy="826207"/>
          </a:xfrm>
          <a:prstGeom prst="rect">
            <a:avLst/>
          </a:prstGeom>
        </p:spPr>
      </p:pic>
      <p:sp>
        <p:nvSpPr>
          <p:cNvPr id="203" name="Title 11">
            <a:extLst>
              <a:ext uri="{FF2B5EF4-FFF2-40B4-BE49-F238E27FC236}">
                <a16:creationId xmlns:a16="http://schemas.microsoft.com/office/drawing/2014/main" id="{94265BF9-11EA-CF4F-BAC2-8BC8AE6A797B}"/>
              </a:ext>
            </a:extLst>
          </p:cNvPr>
          <p:cNvSpPr txBox="1">
            <a:spLocks/>
          </p:cNvSpPr>
          <p:nvPr/>
        </p:nvSpPr>
        <p:spPr>
          <a:xfrm>
            <a:off x="721055" y="218940"/>
            <a:ext cx="8412480" cy="640080"/>
          </a:xfrm>
          <a:prstGeom prst="rect">
            <a:avLst/>
          </a:prstGeom>
        </p:spPr>
        <p:txBody>
          <a:bodyPr vert="horz" lIns="91440" tIns="45720" rIns="91440" bIns="45720" rtlCol="0" anchor="b">
            <a:normAutofit fontScale="90000" lnSpcReduction="20000"/>
          </a:bodyPr>
          <a:lstStyle>
            <a:lvl1pPr algn="ctr" defTabSz="914400" rtl="0" eaLnBrk="1" latinLnBrk="0" hangingPunct="1">
              <a:spcBef>
                <a:spcPct val="0"/>
              </a:spcBef>
              <a:buNone/>
              <a:defRPr sz="4500" kern="1200">
                <a:solidFill>
                  <a:schemeClr val="tx1"/>
                </a:solidFill>
                <a:latin typeface="+mj-lt"/>
                <a:ea typeface="+mj-ea"/>
                <a:cs typeface="+mj-cs"/>
              </a:defRPr>
            </a:lvl1pPr>
          </a:lstStyle>
          <a:p>
            <a:r>
              <a:rPr lang="en-US" altLang="en-US" b="1" dirty="0" smtClean="0">
                <a:ea typeface="ＭＳ Ｐゴシック" charset="-128"/>
                <a:cs typeface="MS PGothic" charset="-128"/>
              </a:rPr>
              <a:t>2020 CARES Act Distribution of Funds</a:t>
            </a:r>
            <a:endParaRPr lang="en-US" b="1" dirty="0"/>
          </a:p>
        </p:txBody>
      </p:sp>
      <p:cxnSp>
        <p:nvCxnSpPr>
          <p:cNvPr id="204" name="Straight Connector 203">
            <a:extLst>
              <a:ext uri="{FF2B5EF4-FFF2-40B4-BE49-F238E27FC236}">
                <a16:creationId xmlns:a16="http://schemas.microsoft.com/office/drawing/2014/main" id="{3AB05062-9D9C-B648-B18E-A200BBDBF493}"/>
              </a:ext>
            </a:extLst>
          </p:cNvPr>
          <p:cNvCxnSpPr/>
          <p:nvPr>
            <p:custDataLst>
              <p:tags r:id="rId43"/>
            </p:custDataLst>
          </p:nvPr>
        </p:nvCxnSpPr>
        <p:spPr>
          <a:xfrm>
            <a:off x="6476671" y="3602350"/>
            <a:ext cx="192580" cy="1362"/>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3AB05062-9D9C-B648-B18E-A200BBDBF493}"/>
              </a:ext>
            </a:extLst>
          </p:cNvPr>
          <p:cNvCxnSpPr/>
          <p:nvPr>
            <p:custDataLst>
              <p:tags r:id="rId44"/>
            </p:custDataLst>
          </p:nvPr>
        </p:nvCxnSpPr>
        <p:spPr>
          <a:xfrm>
            <a:off x="6812267" y="2991521"/>
            <a:ext cx="192580" cy="1362"/>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3"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mj-lt"/>
                <a:cs typeface="Georgia"/>
              </a:rPr>
              <a:t>Sources: </a:t>
            </a:r>
            <a:r>
              <a:rPr lang="en-US" sz="700" dirty="0" smtClean="0">
                <a:solidFill>
                  <a:schemeClr val="tx1">
                    <a:lumMod val="50000"/>
                    <a:lumOff val="50000"/>
                  </a:schemeClr>
                </a:solidFill>
                <a:latin typeface="+mj-lt"/>
                <a:cs typeface="Georgia"/>
              </a:rPr>
              <a:t>US Election Assistance Commission.</a:t>
            </a:r>
            <a:endParaRPr lang="en-US" sz="700" dirty="0">
              <a:solidFill>
                <a:schemeClr val="tx1">
                  <a:lumMod val="50000"/>
                  <a:lumOff val="50000"/>
                </a:schemeClr>
              </a:solidFill>
              <a:latin typeface="+mj-lt"/>
              <a:cs typeface="Georgia"/>
            </a:endParaRPr>
          </a:p>
        </p:txBody>
      </p:sp>
      <p:sp>
        <p:nvSpPr>
          <p:cNvPr id="2" name="Slide Number Placeholder 1"/>
          <p:cNvSpPr>
            <a:spLocks noGrp="1"/>
          </p:cNvSpPr>
          <p:nvPr>
            <p:ph type="sldNum" sz="quarter" idx="12"/>
          </p:nvPr>
        </p:nvSpPr>
        <p:spPr/>
        <p:txBody>
          <a:bodyPr/>
          <a:lstStyle/>
          <a:p>
            <a:fld id="{2DDC3395-181C-834E-ACE0-5F31658089C7}" type="slidenum">
              <a:rPr lang="en-US" smtClean="0"/>
              <a:t>8</a:t>
            </a:fld>
            <a:endParaRPr lang="en-US"/>
          </a:p>
        </p:txBody>
      </p:sp>
    </p:spTree>
    <p:extLst>
      <p:ext uri="{BB962C8B-B14F-4D97-AF65-F5344CB8AC3E}">
        <p14:creationId xmlns:p14="http://schemas.microsoft.com/office/powerpoint/2010/main" val="3761093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5963"/>
            <a:ext cx="9144000" cy="864222"/>
          </a:xfrm>
          <a:prstGeom prst="rect">
            <a:avLst/>
          </a:prstGeom>
          <a:solidFill>
            <a:srgbClr val="1E5A94"/>
          </a:solidFill>
          <a:ln>
            <a:solidFill>
              <a:srgbClr val="1E5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p:nvSpPr>
        <p:spPr>
          <a:xfrm rot="19800000">
            <a:off x="-1569559" y="22770"/>
            <a:ext cx="5094995" cy="381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Text Placeholder 6">
            <a:extLst>
              <a:ext uri="{FF2B5EF4-FFF2-40B4-BE49-F238E27FC236}">
                <a16:creationId xmlns:a16="http://schemas.microsoft.com/office/drawing/2014/main" id="{D9B2F070-8341-1344-90CD-009EEFDA6BBF}"/>
              </a:ext>
            </a:extLst>
          </p:cNvPr>
          <p:cNvSpPr txBox="1">
            <a:spLocks/>
          </p:cNvSpPr>
          <p:nvPr/>
        </p:nvSpPr>
        <p:spPr>
          <a:xfrm>
            <a:off x="1143000" y="228600"/>
            <a:ext cx="7772400" cy="744367"/>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kern="1200" spc="300" baseline="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800" dirty="0">
                <a:solidFill>
                  <a:schemeClr val="bg1"/>
                </a:solidFill>
              </a:rPr>
              <a:t>Critical Infrastructure</a:t>
            </a: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10935"/>
          <a:stretch/>
        </p:blipFill>
        <p:spPr>
          <a:xfrm>
            <a:off x="7620000" y="87309"/>
            <a:ext cx="1722790" cy="1208091"/>
          </a:xfrm>
          <a:prstGeom prst="rect">
            <a:avLst/>
          </a:prstGeom>
        </p:spPr>
      </p:pic>
      <p:pic>
        <p:nvPicPr>
          <p:cNvPr id="11" name="Picture 10">
            <a:extLst>
              <a:ext uri="{FF2B5EF4-FFF2-40B4-BE49-F238E27FC236}">
                <a16:creationId xmlns:a16="http://schemas.microsoft.com/office/drawing/2014/main" id="{04BBE478-D9BB-D24D-8F2B-E46C244670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21" t="4922" r="12540" b="6081"/>
          <a:stretch/>
        </p:blipFill>
        <p:spPr>
          <a:xfrm>
            <a:off x="105076" y="2099003"/>
            <a:ext cx="3495723" cy="3212287"/>
          </a:xfrm>
          <a:prstGeom prst="rect">
            <a:avLst/>
          </a:prstGeom>
        </p:spPr>
      </p:pic>
      <p:sp>
        <p:nvSpPr>
          <p:cNvPr id="2" name="TextBox 1"/>
          <p:cNvSpPr txBox="1"/>
          <p:nvPr/>
        </p:nvSpPr>
        <p:spPr>
          <a:xfrm>
            <a:off x="3600799" y="1442990"/>
            <a:ext cx="5543201"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January 2017, DHS designated U.S. election systems as part of the nation’s critical </a:t>
            </a:r>
            <a:r>
              <a:rPr lang="en-US" sz="2400" dirty="0" smtClean="0"/>
              <a:t>infrastructure</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a:t>Designation </a:t>
            </a:r>
            <a:r>
              <a:rPr lang="en-US" sz="2400" dirty="0" smtClean="0"/>
              <a:t>given </a:t>
            </a:r>
            <a:r>
              <a:rPr lang="en-US" sz="2400" dirty="0"/>
              <a:t>to “systems and assets, whether physical or virtual, so vital to the United States that the incapacity or destruction of such systems and assets would have a debilitating impact on security, national economic security, national public health or safety, or any combination of those </a:t>
            </a:r>
            <a:r>
              <a:rPr lang="en-US" sz="2400" dirty="0" smtClean="0"/>
              <a:t>matters”</a:t>
            </a:r>
            <a:endParaRPr lang="en-US" sz="2000" dirty="0"/>
          </a:p>
        </p:txBody>
      </p:sp>
    </p:spTree>
    <p:extLst>
      <p:ext uri="{BB962C8B-B14F-4D97-AF65-F5344CB8AC3E}">
        <p14:creationId xmlns:p14="http://schemas.microsoft.com/office/powerpoint/2010/main" val="4262633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5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5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5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5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5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5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5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5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5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1442</Words>
  <Application>Microsoft Office PowerPoint</Application>
  <PresentationFormat>On-screen Show (4:3)</PresentationFormat>
  <Paragraphs>291</Paragraphs>
  <Slides>25</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MS PGothic</vt:lpstr>
      <vt:lpstr>MS PGothic</vt:lpstr>
      <vt:lpstr>Arial</vt:lpstr>
      <vt:lpstr>Arial Bold</vt:lpstr>
      <vt:lpstr>Avenir</vt:lpstr>
      <vt:lpstr>Calibri</vt:lpstr>
      <vt:lpstr>Courier New</vt:lpstr>
      <vt:lpstr>Georgia</vt:lpstr>
      <vt:lpstr>Verdana</vt:lpstr>
      <vt:lpstr>Blank</vt:lpstr>
      <vt:lpstr>1_Blank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General Services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Muthig</dc:creator>
  <cp:lastModifiedBy>Kristen Muthig</cp:lastModifiedBy>
  <cp:revision>35</cp:revision>
  <dcterms:created xsi:type="dcterms:W3CDTF">2020-05-27T16:52:48Z</dcterms:created>
  <dcterms:modified xsi:type="dcterms:W3CDTF">2020-05-29T14:16:23Z</dcterms:modified>
</cp:coreProperties>
</file>